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7"/>
  </p:notesMasterIdLst>
  <p:sldIdLst>
    <p:sldId id="256" r:id="rId3"/>
    <p:sldId id="263" r:id="rId4"/>
    <p:sldId id="265" r:id="rId5"/>
    <p:sldId id="274" r:id="rId6"/>
    <p:sldId id="257" r:id="rId7"/>
    <p:sldId id="270" r:id="rId8"/>
    <p:sldId id="276" r:id="rId9"/>
    <p:sldId id="277" r:id="rId10"/>
    <p:sldId id="278" r:id="rId11"/>
    <p:sldId id="279" r:id="rId12"/>
    <p:sldId id="281" r:id="rId13"/>
    <p:sldId id="280" r:id="rId14"/>
    <p:sldId id="283" r:id="rId15"/>
    <p:sldId id="282"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2" r:id="rId32"/>
    <p:sldId id="300" r:id="rId33"/>
    <p:sldId id="301"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20" r:id="rId51"/>
    <p:sldId id="319" r:id="rId52"/>
    <p:sldId id="321" r:id="rId53"/>
    <p:sldId id="322" r:id="rId54"/>
    <p:sldId id="323" r:id="rId55"/>
    <p:sldId id="324" r:id="rId5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1"/>
    <p:restoredTop sz="94718"/>
  </p:normalViewPr>
  <p:slideViewPr>
    <p:cSldViewPr snapToGrid="0">
      <p:cViewPr varScale="1">
        <p:scale>
          <a:sx n="115" d="100"/>
          <a:sy n="115" d="100"/>
        </p:scale>
        <p:origin x="62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A8FA-C308-EA4F-814A-841205201274}" type="datetimeFigureOut">
              <a:rPr lang="es-CO" smtClean="0"/>
              <a:t>5/03/2025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FB4BD-D1D7-3444-B6C2-009BC2FDED4A}" type="slidenum">
              <a:rPr lang="es-CO" smtClean="0"/>
              <a:t>‹Nº›</a:t>
            </a:fld>
            <a:endParaRPr lang="es-CO"/>
          </a:p>
        </p:txBody>
      </p:sp>
    </p:spTree>
    <p:extLst>
      <p:ext uri="{BB962C8B-B14F-4D97-AF65-F5344CB8AC3E}">
        <p14:creationId xmlns:p14="http://schemas.microsoft.com/office/powerpoint/2010/main" val="277659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687AF-CB78-B98F-3E10-0A68C79F21C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9D929B6-0381-B2B4-3F60-C04C68B63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EC0DA282-8FDF-8A3B-2927-3BD95BACE606}"/>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342F0F0B-3C39-A776-396F-AAC5F631AF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FD476F-F6B8-5BA7-0609-178744209C22}"/>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87358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17B2-8FDB-4AEA-E82B-A163CC6045D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43EE82A-8BF9-1225-9606-E4CB7C90ABE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0845CA6-D4F2-C9BD-DB1B-2E0924D662BD}"/>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BE79AD51-D646-06A8-D13B-B05EB61D8E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08E232B-EF93-5429-2491-98CC7C35E66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6413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21FB03-D4EC-08F7-4F5F-5F5FEC37BB3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5A0EF9D-4304-C505-BEDC-99335439542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9649F39-8CD9-28BA-384A-3AD4D3733C88}"/>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C264AF2F-B01B-944F-65A9-CD162E111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06C753-6DF8-AFFB-EB85-BD62E7AA81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40819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687AF-CB78-B98F-3E10-0A68C79F21C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9D929B6-0381-B2B4-3F60-C04C68B63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EC0DA282-8FDF-8A3B-2927-3BD95BACE606}"/>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342F0F0B-3C39-A776-396F-AAC5F631AF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FD476F-F6B8-5BA7-0609-178744209C22}"/>
              </a:ext>
            </a:extLst>
          </p:cNvPr>
          <p:cNvSpPr>
            <a:spLocks noGrp="1"/>
          </p:cNvSpPr>
          <p:nvPr>
            <p:ph type="sldNum" sz="quarter" idx="12"/>
          </p:nvPr>
        </p:nvSpPr>
        <p:spPr/>
        <p:txBody>
          <a:bodyPr/>
          <a:lstStyle/>
          <a:p>
            <a:fld id="{0A3CFAE9-1C6D-E54C-B493-D99616FD71C1}" type="slidenum">
              <a:rPr lang="es-CO" smtClean="0"/>
              <a:t>‹Nº›</a:t>
            </a:fld>
            <a:endParaRPr lang="es-CO"/>
          </a:p>
        </p:txBody>
      </p:sp>
      <p:pic>
        <p:nvPicPr>
          <p:cNvPr id="8" name="Imagen 7">
            <a:extLst>
              <a:ext uri="{FF2B5EF4-FFF2-40B4-BE49-F238E27FC236}">
                <a16:creationId xmlns:a16="http://schemas.microsoft.com/office/drawing/2014/main" id="{7D797E5C-2894-1C4A-11A9-2C3309AB1D8B}"/>
              </a:ext>
            </a:extLst>
          </p:cNvPr>
          <p:cNvPicPr>
            <a:picLocks noChangeAspect="1"/>
          </p:cNvPicPr>
          <p:nvPr userDrawn="1"/>
        </p:nvPicPr>
        <p:blipFill>
          <a:blip r:embed="rId2"/>
          <a:stretch>
            <a:fillRect/>
          </a:stretch>
        </p:blipFill>
        <p:spPr>
          <a:xfrm>
            <a:off x="-1" y="7892"/>
            <a:ext cx="12206065" cy="6850108"/>
          </a:xfrm>
          <a:prstGeom prst="rect">
            <a:avLst/>
          </a:prstGeom>
        </p:spPr>
      </p:pic>
    </p:spTree>
    <p:extLst>
      <p:ext uri="{BB962C8B-B14F-4D97-AF65-F5344CB8AC3E}">
        <p14:creationId xmlns:p14="http://schemas.microsoft.com/office/powerpoint/2010/main" val="304423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FF307-4C6A-DD62-B266-5EBE4148404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868D95F-F109-2C79-7F09-BE7D9875A0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709B342-E67E-583E-B6DA-D6E02B219BB2}"/>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A5F64108-F496-43FD-5A32-9B8B921AF4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D71449-ADC2-FAD2-08D5-57C8AB2356F8}"/>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4510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CE1F7-523A-FDDB-85F6-09C0A0AAB66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A2AF964-9070-7D76-8C50-A24B0D816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E57C91-ADE3-3FB6-24CD-4D14F2B748A7}"/>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A4175D6E-E71A-380F-E05C-458085C03E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6829EC-5CF9-0621-49DA-FD1467C09C26}"/>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345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D47D4-609A-2893-5106-9BAC806232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040B6DE-8EFF-7C33-036C-7148F99EE6D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37360D4A-27B1-A9D8-15DA-9FD9362E412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7003236-9D4D-9DC5-540E-523ADDC088B7}"/>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6" name="Marcador de pie de página 5">
            <a:extLst>
              <a:ext uri="{FF2B5EF4-FFF2-40B4-BE49-F238E27FC236}">
                <a16:creationId xmlns:a16="http://schemas.microsoft.com/office/drawing/2014/main" id="{9D0C5C44-67EC-9D27-5F62-A26A7F3EDD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F0389-FD08-6CD5-3F6F-3B96549E6B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17555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C9D4C-EB1E-0569-1A1F-F2049703E44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E8EF494-46F5-D986-0D56-4EEFDD7B9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4166FB8-DF95-707D-5C35-9822308B1F9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DFAA8163-34C3-E71E-5430-5B6943787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6229949-7922-2643-2002-1B12F16231F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ECAEC09-FE78-0373-B8A4-C89BA5414614}"/>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8" name="Marcador de pie de página 7">
            <a:extLst>
              <a:ext uri="{FF2B5EF4-FFF2-40B4-BE49-F238E27FC236}">
                <a16:creationId xmlns:a16="http://schemas.microsoft.com/office/drawing/2014/main" id="{F09A3ED7-3AFA-9335-EFCB-0A164AE44E2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4679B1-E58B-E289-F5B6-6BA5D8A19B21}"/>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169091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82E82-45E6-6DC7-2A77-62E9D45E18D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0555DA08-F8D0-B83E-19EE-CF74FB22CFD1}"/>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4" name="Marcador de pie de página 3">
            <a:extLst>
              <a:ext uri="{FF2B5EF4-FFF2-40B4-BE49-F238E27FC236}">
                <a16:creationId xmlns:a16="http://schemas.microsoft.com/office/drawing/2014/main" id="{1F038053-8275-3CB3-17A3-AD61334DCC1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A902326-2AB1-737C-E1F5-1477857615CD}"/>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5748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9D9169-B55E-33CC-0C70-DD7A46632852}"/>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3" name="Marcador de pie de página 2">
            <a:extLst>
              <a:ext uri="{FF2B5EF4-FFF2-40B4-BE49-F238E27FC236}">
                <a16:creationId xmlns:a16="http://schemas.microsoft.com/office/drawing/2014/main" id="{DB45B6CA-E701-E663-D1B7-8DEA2DD8602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70F1E9-B5BA-F488-AEC0-DB63B3AB45F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78276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2C868-1F34-3ED9-2992-B5D4BC0108B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41B9591-EF85-289D-503F-E248EBF83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EBE5696-18C6-E2A5-EFA3-9EDCF33DC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FEB1001-1122-B1FD-07D4-9F4EFA0B54D2}"/>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6" name="Marcador de pie de página 5">
            <a:extLst>
              <a:ext uri="{FF2B5EF4-FFF2-40B4-BE49-F238E27FC236}">
                <a16:creationId xmlns:a16="http://schemas.microsoft.com/office/drawing/2014/main" id="{FBD182F5-6508-131F-6654-2588D5BA7D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29B386-29E4-C4BF-B975-BF7E6A2C04C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6909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CE1F7-523A-FDDB-85F6-09C0A0AAB66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A2AF964-9070-7D76-8C50-A24B0D816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E57C91-ADE3-3FB6-24CD-4D14F2B748A7}"/>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A4175D6E-E71A-380F-E05C-458085C03E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6829EC-5CF9-0621-49DA-FD1467C09C26}"/>
              </a:ext>
            </a:extLst>
          </p:cNvPr>
          <p:cNvSpPr>
            <a:spLocks noGrp="1"/>
          </p:cNvSpPr>
          <p:nvPr>
            <p:ph type="sldNum" sz="quarter" idx="12"/>
          </p:nvPr>
        </p:nvSpPr>
        <p:spPr/>
        <p:txBody>
          <a:bodyPr/>
          <a:lstStyle/>
          <a:p>
            <a:fld id="{0A3CFAE9-1C6D-E54C-B493-D99616FD71C1}" type="slidenum">
              <a:rPr lang="es-CO" smtClean="0"/>
              <a:t>‹Nº›</a:t>
            </a:fld>
            <a:endParaRPr lang="es-CO"/>
          </a:p>
        </p:txBody>
      </p:sp>
      <p:pic>
        <p:nvPicPr>
          <p:cNvPr id="8" name="Imagen 7">
            <a:extLst>
              <a:ext uri="{FF2B5EF4-FFF2-40B4-BE49-F238E27FC236}">
                <a16:creationId xmlns:a16="http://schemas.microsoft.com/office/drawing/2014/main" id="{A5FB7FF9-573D-9C1E-07DD-413826C12CA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04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9985D-B500-DB36-5B86-1D845764CF5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871BE11-B39B-0060-50E0-4B47BB334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0B1B057-4FA3-7802-2182-F6B66DAD4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FC8F5A5-3859-81FD-1B56-82651A2CBF5F}"/>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6" name="Marcador de pie de página 5">
            <a:extLst>
              <a:ext uri="{FF2B5EF4-FFF2-40B4-BE49-F238E27FC236}">
                <a16:creationId xmlns:a16="http://schemas.microsoft.com/office/drawing/2014/main" id="{303A1C75-381D-F4EC-98DD-DB418A0ED8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90CFD49-EE86-7672-34D1-1F4B50F3223A}"/>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5641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17B2-8FDB-4AEA-E82B-A163CC6045D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43EE82A-8BF9-1225-9606-E4CB7C90ABE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0845CA6-D4F2-C9BD-DB1B-2E0924D662BD}"/>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BE79AD51-D646-06A8-D13B-B05EB61D8E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08E232B-EF93-5429-2491-98CC7C35E66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972685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21FB03-D4EC-08F7-4F5F-5F5FEC37BB3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5A0EF9D-4304-C505-BEDC-99335439542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9649F39-8CD9-28BA-384A-3AD4D3733C88}"/>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C264AF2F-B01B-944F-65A9-CD162E111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06C753-6DF8-AFFB-EB85-BD62E7AA81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57412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D47D4-609A-2893-5106-9BAC806232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040B6DE-8EFF-7C33-036C-7148F99EE6D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37360D4A-27B1-A9D8-15DA-9FD9362E412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7003236-9D4D-9DC5-540E-523ADDC088B7}"/>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6" name="Marcador de pie de página 5">
            <a:extLst>
              <a:ext uri="{FF2B5EF4-FFF2-40B4-BE49-F238E27FC236}">
                <a16:creationId xmlns:a16="http://schemas.microsoft.com/office/drawing/2014/main" id="{9D0C5C44-67EC-9D27-5F62-A26A7F3EDD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F0389-FD08-6CD5-3F6F-3B96549E6B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18004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C9D4C-EB1E-0569-1A1F-F2049703E44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E8EF494-46F5-D986-0D56-4EEFDD7B9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4166FB8-DF95-707D-5C35-9822308B1F9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DFAA8163-34C3-E71E-5430-5B6943787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6229949-7922-2643-2002-1B12F16231F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ECAEC09-FE78-0373-B8A4-C89BA5414614}"/>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8" name="Marcador de pie de página 7">
            <a:extLst>
              <a:ext uri="{FF2B5EF4-FFF2-40B4-BE49-F238E27FC236}">
                <a16:creationId xmlns:a16="http://schemas.microsoft.com/office/drawing/2014/main" id="{F09A3ED7-3AFA-9335-EFCB-0A164AE44E2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4679B1-E58B-E289-F5B6-6BA5D8A19B21}"/>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00857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82E82-45E6-6DC7-2A77-62E9D45E18D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0555DA08-F8D0-B83E-19EE-CF74FB22CFD1}"/>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4" name="Marcador de pie de página 3">
            <a:extLst>
              <a:ext uri="{FF2B5EF4-FFF2-40B4-BE49-F238E27FC236}">
                <a16:creationId xmlns:a16="http://schemas.microsoft.com/office/drawing/2014/main" id="{1F038053-8275-3CB3-17A3-AD61334DCC1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A902326-2AB1-737C-E1F5-1477857615CD}"/>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9446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9D9169-B55E-33CC-0C70-DD7A46632852}"/>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3" name="Marcador de pie de página 2">
            <a:extLst>
              <a:ext uri="{FF2B5EF4-FFF2-40B4-BE49-F238E27FC236}">
                <a16:creationId xmlns:a16="http://schemas.microsoft.com/office/drawing/2014/main" id="{DB45B6CA-E701-E663-D1B7-8DEA2DD8602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70F1E9-B5BA-F488-AEC0-DB63B3AB45F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415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FF307-4C6A-DD62-B266-5EBE4148404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868D95F-F109-2C79-7F09-BE7D9875A0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709B342-E67E-583E-B6DA-D6E02B219BB2}"/>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A5F64108-F496-43FD-5A32-9B8B921AF4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D71449-ADC2-FAD2-08D5-57C8AB2356F8}"/>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34475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2C868-1F34-3ED9-2992-B5D4BC0108B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41B9591-EF85-289D-503F-E248EBF83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EBE5696-18C6-E2A5-EFA3-9EDCF33DC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FEB1001-1122-B1FD-07D4-9F4EFA0B54D2}"/>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6" name="Marcador de pie de página 5">
            <a:extLst>
              <a:ext uri="{FF2B5EF4-FFF2-40B4-BE49-F238E27FC236}">
                <a16:creationId xmlns:a16="http://schemas.microsoft.com/office/drawing/2014/main" id="{FBD182F5-6508-131F-6654-2588D5BA7D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29B386-29E4-C4BF-B975-BF7E6A2C04C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85742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9985D-B500-DB36-5B86-1D845764CF5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871BE11-B39B-0060-50E0-4B47BB334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0B1B057-4FA3-7802-2182-F6B66DAD4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FC8F5A5-3859-81FD-1B56-82651A2CBF5F}"/>
              </a:ext>
            </a:extLst>
          </p:cNvPr>
          <p:cNvSpPr>
            <a:spLocks noGrp="1"/>
          </p:cNvSpPr>
          <p:nvPr>
            <p:ph type="dt" sz="half" idx="10"/>
          </p:nvPr>
        </p:nvSpPr>
        <p:spPr/>
        <p:txBody>
          <a:bodyPr/>
          <a:lstStyle/>
          <a:p>
            <a:fld id="{51D79FC7-651C-204D-89EC-B71094D0A4B3}" type="datetimeFigureOut">
              <a:rPr lang="es-CO" smtClean="0"/>
              <a:t>5/03/2025</a:t>
            </a:fld>
            <a:endParaRPr lang="es-CO"/>
          </a:p>
        </p:txBody>
      </p:sp>
      <p:sp>
        <p:nvSpPr>
          <p:cNvPr id="6" name="Marcador de pie de página 5">
            <a:extLst>
              <a:ext uri="{FF2B5EF4-FFF2-40B4-BE49-F238E27FC236}">
                <a16:creationId xmlns:a16="http://schemas.microsoft.com/office/drawing/2014/main" id="{303A1C75-381D-F4EC-98DD-DB418A0ED8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90CFD49-EE86-7672-34D1-1F4B50F3223A}"/>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51298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E2CA6A-50C2-CBEB-8395-4B550463C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AD168FC-A3BF-8D89-6C64-D3B1B2269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8ADE5CC-9631-5ECF-5238-A9F830549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05C5F619-8C10-FDE4-4BA3-1187DAB53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3AC1018-D314-9854-AB7A-CFE0B1C35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CFAE9-1C6D-E54C-B493-D99616FD71C1}" type="slidenum">
              <a:rPr lang="es-CO" smtClean="0"/>
              <a:t>‹Nº›</a:t>
            </a:fld>
            <a:endParaRPr lang="es-CO"/>
          </a:p>
        </p:txBody>
      </p:sp>
    </p:spTree>
    <p:extLst>
      <p:ext uri="{BB962C8B-B14F-4D97-AF65-F5344CB8AC3E}">
        <p14:creationId xmlns:p14="http://schemas.microsoft.com/office/powerpoint/2010/main" val="42054142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E2CA6A-50C2-CBEB-8395-4B550463C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AD168FC-A3BF-8D89-6C64-D3B1B2269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id="{C8ADE5CC-9631-5ECF-5238-A9F830549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79FC7-651C-204D-89EC-B71094D0A4B3}" type="datetimeFigureOut">
              <a:rPr lang="es-CO" smtClean="0"/>
              <a:t>5/03/2025</a:t>
            </a:fld>
            <a:endParaRPr lang="es-CO"/>
          </a:p>
        </p:txBody>
      </p:sp>
      <p:sp>
        <p:nvSpPr>
          <p:cNvPr id="5" name="Marcador de pie de página 4">
            <a:extLst>
              <a:ext uri="{FF2B5EF4-FFF2-40B4-BE49-F238E27FC236}">
                <a16:creationId xmlns:a16="http://schemas.microsoft.com/office/drawing/2014/main" id="{05C5F619-8C10-FDE4-4BA3-1187DAB53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3AC1018-D314-9854-AB7A-CFE0B1C35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id="{E8B6D3C6-2255-ADBF-EC94-8D9AE7AEEDCD}"/>
              </a:ext>
            </a:extLst>
          </p:cNvPr>
          <p:cNvPicPr>
            <a:picLocks noChangeAspect="1"/>
          </p:cNvPicPr>
          <p:nvPr userDrawn="1"/>
        </p:nvPicPr>
        <p:blipFill>
          <a:blip r:embed="rId13"/>
          <a:stretch>
            <a:fillRect/>
          </a:stretch>
        </p:blipFill>
        <p:spPr>
          <a:xfrm>
            <a:off x="-75314" y="-58737"/>
            <a:ext cx="12342628" cy="6950970"/>
          </a:xfrm>
          <a:prstGeom prst="rect">
            <a:avLst/>
          </a:prstGeom>
        </p:spPr>
      </p:pic>
    </p:spTree>
    <p:extLst>
      <p:ext uri="{BB962C8B-B14F-4D97-AF65-F5344CB8AC3E}">
        <p14:creationId xmlns:p14="http://schemas.microsoft.com/office/powerpoint/2010/main" val="286630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ponce.inter.edu/cai/CITAR_APA.pdf"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lideshare.net/gerinaldocamacho/manual-de-estilo-apa-460892" TargetMode="External"/><Relationship Id="rId4" Type="http://schemas.openxmlformats.org/officeDocument/2006/relationships/hyperlink" Target="http://ponce.inter.edu/cai/manuales/REPASANDO_BIBL%20IOGRAFIAS_files/frame.ht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giaa.inf.uc3m.es/docencia/ITIG/ReferenciaIEEE.pdf"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www.ecf.toronto.edu/~writing/handbook-docum1b.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alvin.edu/library/knightcite/index.php"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citethisforme.com/e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00918-BB97-DBDF-356D-8CBDE8514D71}"/>
              </a:ext>
            </a:extLst>
          </p:cNvPr>
          <p:cNvSpPr>
            <a:spLocks noGrp="1"/>
          </p:cNvSpPr>
          <p:nvPr>
            <p:ph type="ctrTitle"/>
          </p:nvPr>
        </p:nvSpPr>
        <p:spPr>
          <a:xfrm>
            <a:off x="2083675" y="1519237"/>
            <a:ext cx="8470900" cy="1909763"/>
          </a:xfrm>
        </p:spPr>
        <p:txBody>
          <a:bodyPr>
            <a:noAutofit/>
          </a:bodyPr>
          <a:lstStyle/>
          <a:p>
            <a:r>
              <a:rPr lang="en-US" sz="4000" b="1" noProof="0" dirty="0">
                <a:solidFill>
                  <a:schemeClr val="bg1"/>
                </a:solidFill>
              </a:rPr>
              <a:t>Quick Guide to Scientific Publishing</a:t>
            </a:r>
            <a:br>
              <a:rPr lang="en-US" sz="4000" b="1" noProof="0" dirty="0">
                <a:solidFill>
                  <a:schemeClr val="bg1"/>
                </a:solidFill>
              </a:rPr>
            </a:br>
            <a:endParaRPr lang="en-US" sz="4000" b="1" noProof="0" dirty="0">
              <a:solidFill>
                <a:schemeClr val="bg1"/>
              </a:solidFill>
            </a:endParaRPr>
          </a:p>
        </p:txBody>
      </p:sp>
      <p:sp>
        <p:nvSpPr>
          <p:cNvPr id="3" name="Subtítulo 2">
            <a:extLst>
              <a:ext uri="{FF2B5EF4-FFF2-40B4-BE49-F238E27FC236}">
                <a16:creationId xmlns:a16="http://schemas.microsoft.com/office/drawing/2014/main" id="{7DDB06EC-F738-8B9D-3F19-8569A10BD4DF}"/>
              </a:ext>
            </a:extLst>
          </p:cNvPr>
          <p:cNvSpPr>
            <a:spLocks noGrp="1"/>
          </p:cNvSpPr>
          <p:nvPr>
            <p:ph type="subTitle" idx="1"/>
          </p:nvPr>
        </p:nvSpPr>
        <p:spPr>
          <a:xfrm>
            <a:off x="2705975" y="3708400"/>
            <a:ext cx="7747000" cy="1020762"/>
          </a:xfrm>
        </p:spPr>
        <p:txBody>
          <a:bodyPr>
            <a:normAutofit fontScale="70000" lnSpcReduction="20000"/>
          </a:bodyPr>
          <a:lstStyle/>
          <a:p>
            <a:r>
              <a:rPr lang="en-US" sz="3200" noProof="0" dirty="0">
                <a:solidFill>
                  <a:schemeClr val="bg1"/>
                </a:solidFill>
              </a:rPr>
              <a:t>PhD. Jimy Alexander Cortés Osorio </a:t>
            </a:r>
          </a:p>
          <a:p>
            <a:r>
              <a:rPr lang="en-US" noProof="0" dirty="0">
                <a:solidFill>
                  <a:schemeClr val="bg1"/>
                </a:solidFill>
              </a:rPr>
              <a:t>Editor of the Scientia et Technica journal </a:t>
            </a:r>
          </a:p>
          <a:p>
            <a:r>
              <a:rPr lang="en-US" noProof="0" dirty="0">
                <a:solidFill>
                  <a:schemeClr val="bg1"/>
                </a:solidFill>
              </a:rPr>
              <a:t>jacoper@utp.edu.co</a:t>
            </a:r>
          </a:p>
        </p:txBody>
      </p:sp>
    </p:spTree>
    <p:extLst>
      <p:ext uri="{BB962C8B-B14F-4D97-AF65-F5344CB8AC3E}">
        <p14:creationId xmlns:p14="http://schemas.microsoft.com/office/powerpoint/2010/main" val="403150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136183" y="976546"/>
            <a:ext cx="7919634" cy="661503"/>
          </a:xfrm>
        </p:spPr>
        <p:txBody>
          <a:bodyPr>
            <a:normAutofit fontScale="90000"/>
          </a:bodyPr>
          <a:lstStyle/>
          <a:p>
            <a:r>
              <a:rPr lang="en-US" sz="5000" b="1" noProof="0" dirty="0"/>
              <a:t>Personal reasons for publishing</a:t>
            </a:r>
          </a:p>
        </p:txBody>
      </p:sp>
      <p:sp>
        <p:nvSpPr>
          <p:cNvPr id="18" name="CuadroTexto 17">
            <a:extLst>
              <a:ext uri="{FF2B5EF4-FFF2-40B4-BE49-F238E27FC236}">
                <a16:creationId xmlns:a16="http://schemas.microsoft.com/office/drawing/2014/main" id="{4A5CD151-B1AD-4083-AC87-F06F5861192D}"/>
              </a:ext>
            </a:extLst>
          </p:cNvPr>
          <p:cNvSpPr txBox="1"/>
          <p:nvPr/>
        </p:nvSpPr>
        <p:spPr>
          <a:xfrm>
            <a:off x="2475738" y="2097508"/>
            <a:ext cx="7240523" cy="1938992"/>
          </a:xfrm>
          <a:prstGeom prst="rect">
            <a:avLst/>
          </a:prstGeom>
          <a:noFill/>
        </p:spPr>
        <p:txBody>
          <a:bodyPr wrap="square">
            <a:spAutoFit/>
          </a:bodyPr>
          <a:lstStyle/>
          <a:p>
            <a:pPr marL="342900" indent="-342900">
              <a:buFont typeface="Wingdings" panose="05000000000000000000" pitchFamily="2" charset="2"/>
              <a:buChar char="§"/>
            </a:pPr>
            <a:r>
              <a:rPr lang="en-US" sz="2400" dirty="0"/>
              <a:t>Graduation requirement.</a:t>
            </a:r>
          </a:p>
          <a:p>
            <a:pPr marL="342900" indent="-342900">
              <a:buFont typeface="Wingdings" panose="05000000000000000000" pitchFamily="2" charset="2"/>
              <a:buChar char="§"/>
            </a:pPr>
            <a:r>
              <a:rPr lang="en-US" sz="2400" dirty="0"/>
              <a:t>Career advancement.</a:t>
            </a:r>
          </a:p>
          <a:p>
            <a:pPr marL="342900" indent="-342900">
              <a:buFont typeface="Wingdings" panose="05000000000000000000" pitchFamily="2" charset="2"/>
              <a:buChar char="§"/>
            </a:pPr>
            <a:r>
              <a:rPr lang="en-US" sz="2400" dirty="0"/>
              <a:t>Improved income.</a:t>
            </a:r>
          </a:p>
          <a:p>
            <a:pPr marL="342900" indent="-342900">
              <a:buFont typeface="Wingdings" panose="05000000000000000000" pitchFamily="2" charset="2"/>
              <a:buChar char="§"/>
            </a:pPr>
            <a:r>
              <a:rPr lang="en-US" sz="2400" dirty="0"/>
              <a:t>Increased personal and scientific recognition.</a:t>
            </a:r>
          </a:p>
          <a:p>
            <a:pPr marL="342900" lvl="0" indent="-342900" algn="ctr" rtl="0">
              <a:spcBef>
                <a:spcPts val="0"/>
              </a:spcBef>
              <a:spcAft>
                <a:spcPts val="0"/>
              </a:spcAft>
              <a:buClr>
                <a:schemeClr val="dk1"/>
              </a:buClr>
              <a:buSzPts val="1920"/>
              <a:buChar char="•"/>
            </a:pPr>
            <a:endParaRPr lang="en-US" sz="2400" noProof="0" dirty="0"/>
          </a:p>
        </p:txBody>
      </p:sp>
      <p:sp>
        <p:nvSpPr>
          <p:cNvPr id="6" name="Google Shape;177;p10">
            <a:extLst>
              <a:ext uri="{FF2B5EF4-FFF2-40B4-BE49-F238E27FC236}">
                <a16:creationId xmlns:a16="http://schemas.microsoft.com/office/drawing/2014/main" id="{59D86C6F-0639-4E2C-B6E3-C0113A1B7BF6}"/>
              </a:ext>
            </a:extLst>
          </p:cNvPr>
          <p:cNvSpPr/>
          <p:nvPr/>
        </p:nvSpPr>
        <p:spPr>
          <a:xfrm>
            <a:off x="2233676" y="5419830"/>
            <a:ext cx="6336632"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noProof="0" dirty="0">
                <a:solidFill>
                  <a:srgbClr val="FF0000"/>
                </a:solidFill>
                <a:ea typeface="Arial"/>
                <a:cs typeface="Arial"/>
                <a:sym typeface="Arial"/>
              </a:rPr>
              <a:t>Not considered by journal editors</a:t>
            </a:r>
            <a:endParaRPr lang="en-US" sz="2400" noProof="0" dirty="0"/>
          </a:p>
        </p:txBody>
      </p:sp>
    </p:spTree>
    <p:extLst>
      <p:ext uri="{BB962C8B-B14F-4D97-AF65-F5344CB8AC3E}">
        <p14:creationId xmlns:p14="http://schemas.microsoft.com/office/powerpoint/2010/main" val="393626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358188" y="477161"/>
            <a:ext cx="7475621" cy="1220954"/>
          </a:xfrm>
        </p:spPr>
        <p:txBody>
          <a:bodyPr>
            <a:noAutofit/>
          </a:bodyPr>
          <a:lstStyle/>
          <a:p>
            <a:pPr algn="ctr"/>
            <a:r>
              <a:rPr lang="en-US" sz="4400" b="1" noProof="0" dirty="0"/>
              <a:t>Scientific Reasons for Publishing Research</a:t>
            </a:r>
          </a:p>
        </p:txBody>
      </p:sp>
      <p:sp>
        <p:nvSpPr>
          <p:cNvPr id="18" name="CuadroTexto 17">
            <a:extLst>
              <a:ext uri="{FF2B5EF4-FFF2-40B4-BE49-F238E27FC236}">
                <a16:creationId xmlns:a16="http://schemas.microsoft.com/office/drawing/2014/main" id="{4A5CD151-B1AD-4083-AC87-F06F5861192D}"/>
              </a:ext>
            </a:extLst>
          </p:cNvPr>
          <p:cNvSpPr txBox="1"/>
          <p:nvPr/>
        </p:nvSpPr>
        <p:spPr>
          <a:xfrm>
            <a:off x="1608218" y="1841135"/>
            <a:ext cx="8975559" cy="2805063"/>
          </a:xfrm>
          <a:prstGeom prst="rect">
            <a:avLst/>
          </a:prstGeom>
          <a:noFill/>
        </p:spPr>
        <p:txBody>
          <a:bodyPr wrap="square">
            <a:spAutoFit/>
          </a:bodyPr>
          <a:lstStyle/>
          <a:p>
            <a:pPr marL="342900" lvl="0" indent="-342900" algn="ctr" rtl="0">
              <a:lnSpc>
                <a:spcPct val="150000"/>
              </a:lnSpc>
              <a:spcBef>
                <a:spcPts val="0"/>
              </a:spcBef>
              <a:spcAft>
                <a:spcPts val="0"/>
              </a:spcAft>
              <a:buClr>
                <a:schemeClr val="dk1"/>
              </a:buClr>
              <a:buSzPts val="1920"/>
              <a:buChar char="•"/>
            </a:pPr>
            <a:r>
              <a:rPr lang="en-US" sz="2400" noProof="0" dirty="0"/>
              <a:t>To share information with the scientific community that enhances understanding in a specific field.</a:t>
            </a:r>
          </a:p>
          <a:p>
            <a:pPr marL="342900" lvl="0" indent="-342900" algn="ctr" rtl="0">
              <a:lnSpc>
                <a:spcPct val="150000"/>
              </a:lnSpc>
              <a:spcBef>
                <a:spcPts val="0"/>
              </a:spcBef>
              <a:spcAft>
                <a:spcPts val="0"/>
              </a:spcAft>
              <a:buClr>
                <a:schemeClr val="dk1"/>
              </a:buClr>
              <a:buSzPts val="1920"/>
              <a:buChar char="•"/>
            </a:pPr>
            <a:r>
              <a:rPr lang="en-US" sz="2400" noProof="0" dirty="0"/>
              <a:t>To present new or original results and methods.</a:t>
            </a:r>
          </a:p>
          <a:p>
            <a:pPr marL="342900" lvl="0" indent="-342900" algn="ctr" rtl="0">
              <a:lnSpc>
                <a:spcPct val="150000"/>
              </a:lnSpc>
              <a:spcBef>
                <a:spcPts val="0"/>
              </a:spcBef>
              <a:spcAft>
                <a:spcPts val="0"/>
              </a:spcAft>
              <a:buClr>
                <a:schemeClr val="dk1"/>
              </a:buClr>
              <a:buSzPts val="1920"/>
              <a:buChar char="•"/>
            </a:pPr>
            <a:r>
              <a:rPr lang="en-US" sz="2400" noProof="0" dirty="0"/>
              <a:t>To reflect upon results intended for publication.</a:t>
            </a:r>
          </a:p>
          <a:p>
            <a:pPr marL="342900" lvl="0" indent="-342900" algn="ctr" rtl="0">
              <a:lnSpc>
                <a:spcPct val="150000"/>
              </a:lnSpc>
              <a:spcBef>
                <a:spcPts val="0"/>
              </a:spcBef>
              <a:spcAft>
                <a:spcPts val="0"/>
              </a:spcAft>
              <a:buClr>
                <a:schemeClr val="dk1"/>
              </a:buClr>
              <a:buSzPts val="1920"/>
              <a:buChar char="•"/>
            </a:pPr>
            <a:r>
              <a:rPr lang="en-US" sz="2400" noProof="0" dirty="0"/>
              <a:t>To present a review of the field or summarize a particular topic.</a:t>
            </a:r>
          </a:p>
        </p:txBody>
      </p:sp>
    </p:spTree>
    <p:extLst>
      <p:ext uri="{BB962C8B-B14F-4D97-AF65-F5344CB8AC3E}">
        <p14:creationId xmlns:p14="http://schemas.microsoft.com/office/powerpoint/2010/main" val="220938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975810" y="657726"/>
            <a:ext cx="6240378" cy="799757"/>
          </a:xfrm>
        </p:spPr>
        <p:txBody>
          <a:bodyPr>
            <a:noAutofit/>
          </a:bodyPr>
          <a:lstStyle/>
          <a:p>
            <a:pPr algn="ctr"/>
            <a:r>
              <a:rPr lang="en-US" sz="4400" b="1" noProof="0" dirty="0"/>
              <a:t>You must be prepared!</a:t>
            </a:r>
          </a:p>
        </p:txBody>
      </p:sp>
      <p:pic>
        <p:nvPicPr>
          <p:cNvPr id="5" name="Google Shape;191;p12">
            <a:extLst>
              <a:ext uri="{FF2B5EF4-FFF2-40B4-BE49-F238E27FC236}">
                <a16:creationId xmlns:a16="http://schemas.microsoft.com/office/drawing/2014/main" id="{57CE8EF5-5BCF-423B-880A-ED9BBC79233F}"/>
              </a:ext>
            </a:extLst>
          </p:cNvPr>
          <p:cNvPicPr preferRelativeResize="0"/>
          <p:nvPr/>
        </p:nvPicPr>
        <p:blipFill rotWithShape="1">
          <a:blip r:embed="rId3">
            <a:alphaModFix/>
          </a:blip>
          <a:srcRect/>
          <a:stretch/>
        </p:blipFill>
        <p:spPr>
          <a:xfrm>
            <a:off x="2853488" y="1633946"/>
            <a:ext cx="6362700" cy="4800600"/>
          </a:xfrm>
          <a:prstGeom prst="rect">
            <a:avLst/>
          </a:prstGeom>
          <a:noFill/>
          <a:ln>
            <a:noFill/>
          </a:ln>
        </p:spPr>
      </p:pic>
    </p:spTree>
    <p:extLst>
      <p:ext uri="{BB962C8B-B14F-4D97-AF65-F5344CB8AC3E}">
        <p14:creationId xmlns:p14="http://schemas.microsoft.com/office/powerpoint/2010/main" val="228481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199021" y="509020"/>
            <a:ext cx="7793957" cy="799757"/>
          </a:xfrm>
        </p:spPr>
        <p:txBody>
          <a:bodyPr>
            <a:noAutofit/>
          </a:bodyPr>
          <a:lstStyle/>
          <a:p>
            <a:pPr algn="ctr"/>
            <a:r>
              <a:rPr lang="en-US" sz="4400" b="1" noProof="0" dirty="0"/>
              <a:t>Peer Review (Dark Humor)</a:t>
            </a:r>
          </a:p>
        </p:txBody>
      </p:sp>
      <p:pic>
        <p:nvPicPr>
          <p:cNvPr id="5" name="Google Shape;206;p14" descr="peer_review_comic">
            <a:extLst>
              <a:ext uri="{FF2B5EF4-FFF2-40B4-BE49-F238E27FC236}">
                <a16:creationId xmlns:a16="http://schemas.microsoft.com/office/drawing/2014/main" id="{D4F43C2C-42BE-453D-854E-20E55FD72155}"/>
              </a:ext>
            </a:extLst>
          </p:cNvPr>
          <p:cNvPicPr preferRelativeResize="0"/>
          <p:nvPr/>
        </p:nvPicPr>
        <p:blipFill rotWithShape="1">
          <a:blip r:embed="rId3">
            <a:alphaModFix/>
          </a:blip>
          <a:srcRect/>
          <a:stretch/>
        </p:blipFill>
        <p:spPr>
          <a:xfrm>
            <a:off x="1277124" y="1820943"/>
            <a:ext cx="3566357" cy="4275057"/>
          </a:xfrm>
          <a:prstGeom prst="rect">
            <a:avLst/>
          </a:prstGeom>
          <a:noFill/>
          <a:ln>
            <a:noFill/>
          </a:ln>
        </p:spPr>
      </p:pic>
      <p:pic>
        <p:nvPicPr>
          <p:cNvPr id="6" name="Google Shape;207;p14" descr="https://s3.amazonaws.com/lowres.cartoonstock.com/business-commerce-peer_review-bureaucrat-bureaucracy-beaten_down-colleagues-aton4161_low.jpg">
            <a:extLst>
              <a:ext uri="{FF2B5EF4-FFF2-40B4-BE49-F238E27FC236}">
                <a16:creationId xmlns:a16="http://schemas.microsoft.com/office/drawing/2014/main" id="{75EC8436-751C-4CCF-A5B2-59DB6313CCB9}"/>
              </a:ext>
            </a:extLst>
          </p:cNvPr>
          <p:cNvPicPr preferRelativeResize="0"/>
          <p:nvPr/>
        </p:nvPicPr>
        <p:blipFill rotWithShape="1">
          <a:blip r:embed="rId4">
            <a:alphaModFix/>
          </a:blip>
          <a:srcRect/>
          <a:stretch/>
        </p:blipFill>
        <p:spPr>
          <a:xfrm>
            <a:off x="5242426" y="1820942"/>
            <a:ext cx="5816402" cy="4275057"/>
          </a:xfrm>
          <a:prstGeom prst="rect">
            <a:avLst/>
          </a:prstGeom>
          <a:noFill/>
          <a:ln>
            <a:noFill/>
          </a:ln>
        </p:spPr>
      </p:pic>
    </p:spTree>
    <p:extLst>
      <p:ext uri="{BB962C8B-B14F-4D97-AF65-F5344CB8AC3E}">
        <p14:creationId xmlns:p14="http://schemas.microsoft.com/office/powerpoint/2010/main" val="12334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3034464" y="492978"/>
            <a:ext cx="6240378" cy="799757"/>
          </a:xfrm>
        </p:spPr>
        <p:txBody>
          <a:bodyPr>
            <a:noAutofit/>
          </a:bodyPr>
          <a:lstStyle/>
          <a:p>
            <a:pPr algn="ctr"/>
            <a:r>
              <a:rPr lang="en-US" sz="4400" b="1" noProof="0" dirty="0"/>
              <a:t>Publication Diagram</a:t>
            </a:r>
          </a:p>
        </p:txBody>
      </p:sp>
      <p:pic>
        <p:nvPicPr>
          <p:cNvPr id="4" name="Google Shape;198;p13">
            <a:extLst>
              <a:ext uri="{FF2B5EF4-FFF2-40B4-BE49-F238E27FC236}">
                <a16:creationId xmlns:a16="http://schemas.microsoft.com/office/drawing/2014/main" id="{6696CDAD-DC4D-4B9A-AB8F-72A8173D2BEF}"/>
              </a:ext>
            </a:extLst>
          </p:cNvPr>
          <p:cNvPicPr preferRelativeResize="0"/>
          <p:nvPr/>
        </p:nvPicPr>
        <p:blipFill rotWithShape="1">
          <a:blip r:embed="rId3">
            <a:alphaModFix/>
          </a:blip>
          <a:srcRect/>
          <a:stretch/>
        </p:blipFill>
        <p:spPr>
          <a:xfrm>
            <a:off x="3034464" y="1459647"/>
            <a:ext cx="6181725" cy="4905375"/>
          </a:xfrm>
          <a:prstGeom prst="rect">
            <a:avLst/>
          </a:prstGeom>
          <a:noFill/>
          <a:ln>
            <a:noFill/>
          </a:ln>
        </p:spPr>
      </p:pic>
    </p:spTree>
    <p:extLst>
      <p:ext uri="{BB962C8B-B14F-4D97-AF65-F5344CB8AC3E}">
        <p14:creationId xmlns:p14="http://schemas.microsoft.com/office/powerpoint/2010/main" val="187908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199021" y="509020"/>
            <a:ext cx="7793957" cy="799757"/>
          </a:xfrm>
        </p:spPr>
        <p:txBody>
          <a:bodyPr>
            <a:noAutofit/>
          </a:bodyPr>
          <a:lstStyle/>
          <a:p>
            <a:pPr algn="ctr"/>
            <a:r>
              <a:rPr lang="en-US" sz="4400" b="1" noProof="0" dirty="0"/>
              <a:t>Peer Review (Dark Humor)</a:t>
            </a:r>
          </a:p>
        </p:txBody>
      </p:sp>
      <p:pic>
        <p:nvPicPr>
          <p:cNvPr id="7" name="Google Shape;214;p15" descr="http://wp.production.patheos.com/blogs/exploringourmatrix/files/2014/10/Five-Stages-of-Peer-Review.jpg">
            <a:extLst>
              <a:ext uri="{FF2B5EF4-FFF2-40B4-BE49-F238E27FC236}">
                <a16:creationId xmlns:a16="http://schemas.microsoft.com/office/drawing/2014/main" id="{8BB9C55E-FA17-49C0-A896-50DB00D15939}"/>
              </a:ext>
            </a:extLst>
          </p:cNvPr>
          <p:cNvPicPr preferRelativeResize="0"/>
          <p:nvPr/>
        </p:nvPicPr>
        <p:blipFill rotWithShape="1">
          <a:blip r:embed="rId3">
            <a:alphaModFix/>
          </a:blip>
          <a:srcRect/>
          <a:stretch/>
        </p:blipFill>
        <p:spPr>
          <a:xfrm>
            <a:off x="1369669" y="1916831"/>
            <a:ext cx="9452661" cy="3649779"/>
          </a:xfrm>
          <a:prstGeom prst="rect">
            <a:avLst/>
          </a:prstGeom>
          <a:noFill/>
          <a:ln>
            <a:noFill/>
          </a:ln>
        </p:spPr>
      </p:pic>
    </p:spTree>
    <p:extLst>
      <p:ext uri="{BB962C8B-B14F-4D97-AF65-F5344CB8AC3E}">
        <p14:creationId xmlns:p14="http://schemas.microsoft.com/office/powerpoint/2010/main" val="372194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199021" y="894030"/>
            <a:ext cx="7793957" cy="799757"/>
          </a:xfrm>
        </p:spPr>
        <p:txBody>
          <a:bodyPr>
            <a:noAutofit/>
          </a:bodyPr>
          <a:lstStyle/>
          <a:p>
            <a:pPr algn="ctr"/>
            <a:r>
              <a:rPr lang="en-US" sz="4400" b="1" noProof="0" dirty="0"/>
              <a:t>Before writing the article</a:t>
            </a:r>
          </a:p>
        </p:txBody>
      </p:sp>
      <p:sp>
        <p:nvSpPr>
          <p:cNvPr id="5" name="Google Shape;220;p16">
            <a:extLst>
              <a:ext uri="{FF2B5EF4-FFF2-40B4-BE49-F238E27FC236}">
                <a16:creationId xmlns:a16="http://schemas.microsoft.com/office/drawing/2014/main" id="{2ABE6893-4065-43E7-8E0A-3B841B7B00C9}"/>
              </a:ext>
            </a:extLst>
          </p:cNvPr>
          <p:cNvSpPr txBox="1">
            <a:spLocks noGrp="1"/>
          </p:cNvSpPr>
          <p:nvPr>
            <p:ph type="body" idx="1"/>
          </p:nvPr>
        </p:nvSpPr>
        <p:spPr>
          <a:xfrm>
            <a:off x="508000" y="2251569"/>
            <a:ext cx="11176000" cy="3649578"/>
          </a:xfrm>
          <a:prstGeom prst="rect">
            <a:avLst/>
          </a:prstGeom>
          <a:noFill/>
          <a:ln>
            <a:noFill/>
          </a:ln>
        </p:spPr>
        <p:txBody>
          <a:bodyPr spcFirstLastPara="1" wrap="square" lIns="91425" tIns="45700" rIns="91425" bIns="45700" anchor="t" anchorCtr="0">
            <a:noAutofit/>
          </a:bodyPr>
          <a:lstStyle/>
          <a:p>
            <a:pPr marL="342900" lvl="0" indent="-342900" algn="ctr" rtl="0">
              <a:lnSpc>
                <a:spcPct val="150000"/>
              </a:lnSpc>
              <a:spcBef>
                <a:spcPts val="0"/>
              </a:spcBef>
              <a:spcAft>
                <a:spcPts val="0"/>
              </a:spcAft>
              <a:buClr>
                <a:schemeClr val="dk1"/>
              </a:buClr>
              <a:buSzPts val="1920"/>
              <a:buChar char="•"/>
            </a:pPr>
            <a:r>
              <a:rPr lang="en-US" sz="2800" noProof="0" dirty="0">
                <a:solidFill>
                  <a:schemeClr val="tx1"/>
                </a:solidFill>
              </a:rPr>
              <a:t>Is this an important problem?</a:t>
            </a:r>
          </a:p>
          <a:p>
            <a:pPr marL="342900" lvl="0" indent="-342900" algn="ctr" rtl="0">
              <a:lnSpc>
                <a:spcPct val="150000"/>
              </a:lnSpc>
              <a:spcBef>
                <a:spcPts val="0"/>
              </a:spcBef>
              <a:spcAft>
                <a:spcPts val="0"/>
              </a:spcAft>
              <a:buClr>
                <a:schemeClr val="dk1"/>
              </a:buClr>
              <a:buSzPts val="1920"/>
              <a:buChar char="•"/>
            </a:pPr>
            <a:r>
              <a:rPr lang="en-US" sz="2800" noProof="0" dirty="0">
                <a:solidFill>
                  <a:schemeClr val="tx1"/>
                </a:solidFill>
              </a:rPr>
              <a:t>Is the collected information of interest to the scientific community?</a:t>
            </a:r>
          </a:p>
          <a:p>
            <a:pPr marL="342900" lvl="0" indent="-342900" algn="ctr" rtl="0">
              <a:lnSpc>
                <a:spcPct val="150000"/>
              </a:lnSpc>
              <a:spcBef>
                <a:spcPts val="0"/>
              </a:spcBef>
              <a:spcAft>
                <a:spcPts val="0"/>
              </a:spcAft>
              <a:buClr>
                <a:schemeClr val="dk1"/>
              </a:buClr>
              <a:buSzPts val="1920"/>
              <a:buChar char="•"/>
            </a:pPr>
            <a:r>
              <a:rPr lang="en-US" sz="2800" noProof="0" dirty="0">
                <a:solidFill>
                  <a:schemeClr val="tx1"/>
                </a:solidFill>
              </a:rPr>
              <a:t>Does the collected data contribute meaningfully to scientific understanding?</a:t>
            </a:r>
          </a:p>
          <a:p>
            <a:pPr marL="342900" lvl="0" indent="-342900" algn="ctr" rtl="0">
              <a:lnSpc>
                <a:spcPct val="150000"/>
              </a:lnSpc>
              <a:spcBef>
                <a:spcPts val="0"/>
              </a:spcBef>
              <a:spcAft>
                <a:spcPts val="0"/>
              </a:spcAft>
              <a:buClr>
                <a:schemeClr val="dk1"/>
              </a:buClr>
              <a:buSzPts val="1920"/>
              <a:buChar char="•"/>
            </a:pPr>
            <a:r>
              <a:rPr lang="en-US" sz="2800" noProof="0" dirty="0">
                <a:solidFill>
                  <a:schemeClr val="tx1"/>
                </a:solidFill>
              </a:rPr>
              <a:t>Is this research addressing a relevant gap based on existing knowledge?</a:t>
            </a:r>
          </a:p>
          <a:p>
            <a:pPr marL="342900" lvl="0" indent="-220980" algn="l" rtl="0">
              <a:spcBef>
                <a:spcPts val="640"/>
              </a:spcBef>
              <a:spcAft>
                <a:spcPts val="0"/>
              </a:spcAft>
              <a:buClr>
                <a:schemeClr val="dk1"/>
              </a:buClr>
              <a:buSzPts val="1920"/>
              <a:buFont typeface="Calibri"/>
              <a:buNone/>
            </a:pPr>
            <a:endParaRPr lang="en-US" noProof="0" dirty="0"/>
          </a:p>
        </p:txBody>
      </p:sp>
    </p:spTree>
    <p:extLst>
      <p:ext uri="{BB962C8B-B14F-4D97-AF65-F5344CB8AC3E}">
        <p14:creationId xmlns:p14="http://schemas.microsoft.com/office/powerpoint/2010/main" val="65666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277035" y="958548"/>
            <a:ext cx="7793957" cy="799757"/>
          </a:xfrm>
        </p:spPr>
        <p:txBody>
          <a:bodyPr>
            <a:noAutofit/>
          </a:bodyPr>
          <a:lstStyle/>
          <a:p>
            <a:pPr algn="ctr"/>
            <a:r>
              <a:rPr lang="en-US" sz="4400" b="1" dirty="0"/>
              <a:t>Questions to answer</a:t>
            </a:r>
            <a:endParaRPr lang="en-US" sz="4400" b="1" noProof="0" dirty="0"/>
          </a:p>
        </p:txBody>
      </p:sp>
      <p:sp>
        <p:nvSpPr>
          <p:cNvPr id="7" name="Google Shape;220;p16">
            <a:extLst>
              <a:ext uri="{FF2B5EF4-FFF2-40B4-BE49-F238E27FC236}">
                <a16:creationId xmlns:a16="http://schemas.microsoft.com/office/drawing/2014/main" id="{F627279E-EBB1-45A6-893A-13C227277060}"/>
              </a:ext>
            </a:extLst>
          </p:cNvPr>
          <p:cNvSpPr txBox="1">
            <a:spLocks noGrp="1"/>
          </p:cNvSpPr>
          <p:nvPr>
            <p:ph type="body" idx="1"/>
          </p:nvPr>
        </p:nvSpPr>
        <p:spPr>
          <a:xfrm>
            <a:off x="3495345" y="2216010"/>
            <a:ext cx="7063874" cy="2157661"/>
          </a:xfrm>
          <a:prstGeom prst="rect">
            <a:avLst/>
          </a:prstGeom>
          <a:noFill/>
          <a:ln>
            <a:noFill/>
          </a:ln>
        </p:spPr>
        <p:txBody>
          <a:bodyPr spcFirstLastPara="1" wrap="square" lIns="91425" tIns="45700" rIns="91425" bIns="45700" anchor="t" anchorCtr="0">
            <a:noAutofit/>
          </a:bodyPr>
          <a:lstStyle/>
          <a:p>
            <a:pPr marL="464820" lvl="0" indent="-342900" algn="just" rtl="0">
              <a:lnSpc>
                <a:spcPct val="100000"/>
              </a:lnSpc>
              <a:spcBef>
                <a:spcPts val="640"/>
              </a:spcBef>
              <a:spcAft>
                <a:spcPts val="0"/>
              </a:spcAft>
              <a:buClr>
                <a:schemeClr val="dk1"/>
              </a:buClr>
              <a:buSzPts val="1920"/>
              <a:buFont typeface="Wingdings" panose="05000000000000000000" pitchFamily="2" charset="2"/>
              <a:buChar char="§"/>
            </a:pPr>
            <a:r>
              <a:rPr lang="en-US" noProof="0" dirty="0"/>
              <a:t>Is this an important problem?</a:t>
            </a:r>
          </a:p>
          <a:p>
            <a:pPr marL="464820" lvl="0" indent="-342900" algn="just" rtl="0">
              <a:lnSpc>
                <a:spcPct val="100000"/>
              </a:lnSpc>
              <a:spcBef>
                <a:spcPts val="640"/>
              </a:spcBef>
              <a:spcAft>
                <a:spcPts val="0"/>
              </a:spcAft>
              <a:buClr>
                <a:schemeClr val="dk1"/>
              </a:buClr>
              <a:buSzPts val="1920"/>
              <a:buFont typeface="Wingdings" panose="05000000000000000000" pitchFamily="2" charset="2"/>
              <a:buChar char="§"/>
            </a:pPr>
            <a:r>
              <a:rPr lang="en-US" noProof="0" dirty="0"/>
              <a:t>Is the collected information of interest to the scientific community?</a:t>
            </a:r>
          </a:p>
          <a:p>
            <a:pPr marL="464820" lvl="0" indent="-342900" algn="just" rtl="0">
              <a:lnSpc>
                <a:spcPct val="100000"/>
              </a:lnSpc>
              <a:spcBef>
                <a:spcPts val="640"/>
              </a:spcBef>
              <a:spcAft>
                <a:spcPts val="0"/>
              </a:spcAft>
              <a:buClr>
                <a:schemeClr val="dk1"/>
              </a:buClr>
              <a:buSzPts val="1920"/>
              <a:buFont typeface="Wingdings" panose="05000000000000000000" pitchFamily="2" charset="2"/>
              <a:buChar char="§"/>
            </a:pPr>
            <a:r>
              <a:rPr lang="en-US" noProof="0" dirty="0"/>
              <a:t>What has been done in the past?</a:t>
            </a:r>
          </a:p>
          <a:p>
            <a:pPr marL="464820" lvl="0" indent="-342900" algn="just" rtl="0">
              <a:lnSpc>
                <a:spcPct val="100000"/>
              </a:lnSpc>
              <a:spcBef>
                <a:spcPts val="640"/>
              </a:spcBef>
              <a:spcAft>
                <a:spcPts val="0"/>
              </a:spcAft>
              <a:buClr>
                <a:schemeClr val="dk1"/>
              </a:buClr>
              <a:buSzPts val="1920"/>
              <a:buFont typeface="Wingdings" panose="05000000000000000000" pitchFamily="2" charset="2"/>
              <a:buChar char="§"/>
            </a:pPr>
            <a:r>
              <a:rPr lang="en-US" noProof="0" dirty="0"/>
              <a:t>Does this research provide any significant advancement in the field?</a:t>
            </a:r>
          </a:p>
        </p:txBody>
      </p:sp>
      <p:sp>
        <p:nvSpPr>
          <p:cNvPr id="31" name="Google Shape;231;p17">
            <a:extLst>
              <a:ext uri="{FF2B5EF4-FFF2-40B4-BE49-F238E27FC236}">
                <a16:creationId xmlns:a16="http://schemas.microsoft.com/office/drawing/2014/main" id="{063592A8-B3A2-437C-8BE2-8A8923CB74FA}"/>
              </a:ext>
            </a:extLst>
          </p:cNvPr>
          <p:cNvSpPr/>
          <p:nvPr/>
        </p:nvSpPr>
        <p:spPr>
          <a:xfrm>
            <a:off x="2360057" y="2424221"/>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2" name="Google Shape;232;p17">
            <a:extLst>
              <a:ext uri="{FF2B5EF4-FFF2-40B4-BE49-F238E27FC236}">
                <a16:creationId xmlns:a16="http://schemas.microsoft.com/office/drawing/2014/main" id="{5EE899E5-BA77-416B-82BB-E7DF15BBD8EE}"/>
              </a:ext>
            </a:extLst>
          </p:cNvPr>
          <p:cNvSpPr/>
          <p:nvPr/>
        </p:nvSpPr>
        <p:spPr>
          <a:xfrm>
            <a:off x="2930205" y="2417414"/>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3" name="Google Shape;233;p17">
            <a:extLst>
              <a:ext uri="{FF2B5EF4-FFF2-40B4-BE49-F238E27FC236}">
                <a16:creationId xmlns:a16="http://schemas.microsoft.com/office/drawing/2014/main" id="{EB0FD88A-BFB3-4912-9273-9E5A8DFC9897}"/>
              </a:ext>
            </a:extLst>
          </p:cNvPr>
          <p:cNvSpPr/>
          <p:nvPr/>
        </p:nvSpPr>
        <p:spPr>
          <a:xfrm>
            <a:off x="2355049" y="2799452"/>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4" name="Google Shape;234;p17">
            <a:extLst>
              <a:ext uri="{FF2B5EF4-FFF2-40B4-BE49-F238E27FC236}">
                <a16:creationId xmlns:a16="http://schemas.microsoft.com/office/drawing/2014/main" id="{63D8A5E3-F115-4177-927D-D488526F116D}"/>
              </a:ext>
            </a:extLst>
          </p:cNvPr>
          <p:cNvSpPr/>
          <p:nvPr/>
        </p:nvSpPr>
        <p:spPr>
          <a:xfrm>
            <a:off x="2925197" y="2792645"/>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5" name="Google Shape;235;p17">
            <a:extLst>
              <a:ext uri="{FF2B5EF4-FFF2-40B4-BE49-F238E27FC236}">
                <a16:creationId xmlns:a16="http://schemas.microsoft.com/office/drawing/2014/main" id="{7CBAE09F-62C1-48C3-91A5-859B40E0E264}"/>
              </a:ext>
            </a:extLst>
          </p:cNvPr>
          <p:cNvSpPr/>
          <p:nvPr/>
        </p:nvSpPr>
        <p:spPr>
          <a:xfrm>
            <a:off x="2346480" y="3614506"/>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6" name="Google Shape;236;p17">
            <a:extLst>
              <a:ext uri="{FF2B5EF4-FFF2-40B4-BE49-F238E27FC236}">
                <a16:creationId xmlns:a16="http://schemas.microsoft.com/office/drawing/2014/main" id="{0F889B17-7EDF-4398-98D0-25C25C2AAA27}"/>
              </a:ext>
            </a:extLst>
          </p:cNvPr>
          <p:cNvSpPr/>
          <p:nvPr/>
        </p:nvSpPr>
        <p:spPr>
          <a:xfrm>
            <a:off x="2901346" y="3582697"/>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7" name="Google Shape;237;p17">
            <a:extLst>
              <a:ext uri="{FF2B5EF4-FFF2-40B4-BE49-F238E27FC236}">
                <a16:creationId xmlns:a16="http://schemas.microsoft.com/office/drawing/2014/main" id="{4982313B-34E0-46CB-9588-600402C9BA8E}"/>
              </a:ext>
            </a:extLst>
          </p:cNvPr>
          <p:cNvSpPr/>
          <p:nvPr/>
        </p:nvSpPr>
        <p:spPr>
          <a:xfrm>
            <a:off x="2361831" y="4065940"/>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8" name="Google Shape;238;p17">
            <a:extLst>
              <a:ext uri="{FF2B5EF4-FFF2-40B4-BE49-F238E27FC236}">
                <a16:creationId xmlns:a16="http://schemas.microsoft.com/office/drawing/2014/main" id="{C64F66DD-5FDD-4414-A2EC-D4E237F41887}"/>
              </a:ext>
            </a:extLst>
          </p:cNvPr>
          <p:cNvSpPr/>
          <p:nvPr/>
        </p:nvSpPr>
        <p:spPr>
          <a:xfrm>
            <a:off x="2901346" y="4065940"/>
            <a:ext cx="276200" cy="21602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dk1"/>
              </a:solidFill>
              <a:latin typeface="Arial"/>
              <a:ea typeface="Arial"/>
              <a:cs typeface="Arial"/>
              <a:sym typeface="Arial"/>
            </a:endParaRPr>
          </a:p>
        </p:txBody>
      </p:sp>
      <p:sp>
        <p:nvSpPr>
          <p:cNvPr id="39" name="Google Shape;241;p17">
            <a:extLst>
              <a:ext uri="{FF2B5EF4-FFF2-40B4-BE49-F238E27FC236}">
                <a16:creationId xmlns:a16="http://schemas.microsoft.com/office/drawing/2014/main" id="{FCB921B5-79DF-425E-9B15-30C20ACD013D}"/>
              </a:ext>
            </a:extLst>
          </p:cNvPr>
          <p:cNvSpPr txBox="1"/>
          <p:nvPr/>
        </p:nvSpPr>
        <p:spPr>
          <a:xfrm>
            <a:off x="2287791" y="3516100"/>
            <a:ext cx="360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noProof="0" dirty="0">
                <a:solidFill>
                  <a:schemeClr val="dk1"/>
                </a:solidFill>
                <a:latin typeface="Arial" panose="020B0604020202020204" pitchFamily="34" charset="0"/>
                <a:ea typeface="Lily Script One"/>
                <a:cs typeface="Arial" panose="020B0604020202020204" pitchFamily="34" charset="0"/>
                <a:sym typeface="Lily Script One"/>
              </a:rPr>
              <a:t>✓</a:t>
            </a:r>
          </a:p>
        </p:txBody>
      </p:sp>
      <p:sp>
        <p:nvSpPr>
          <p:cNvPr id="40" name="Google Shape;243;p17">
            <a:extLst>
              <a:ext uri="{FF2B5EF4-FFF2-40B4-BE49-F238E27FC236}">
                <a16:creationId xmlns:a16="http://schemas.microsoft.com/office/drawing/2014/main" id="{B1F450A3-E835-4A6D-A508-EEB9CDDDA662}"/>
              </a:ext>
            </a:extLst>
          </p:cNvPr>
          <p:cNvSpPr txBox="1"/>
          <p:nvPr/>
        </p:nvSpPr>
        <p:spPr>
          <a:xfrm>
            <a:off x="2319433" y="3974791"/>
            <a:ext cx="360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noProof="0" dirty="0">
                <a:solidFill>
                  <a:schemeClr val="dk1"/>
                </a:solidFill>
                <a:latin typeface="Arial" panose="020B0604020202020204" pitchFamily="34" charset="0"/>
                <a:ea typeface="Lily Script One"/>
                <a:cs typeface="Arial" panose="020B0604020202020204" pitchFamily="34" charset="0"/>
                <a:sym typeface="Lily Script One"/>
              </a:rPr>
              <a:t>✓</a:t>
            </a:r>
          </a:p>
        </p:txBody>
      </p:sp>
      <p:sp>
        <p:nvSpPr>
          <p:cNvPr id="51" name="Google Shape;241;p17">
            <a:extLst>
              <a:ext uri="{FF2B5EF4-FFF2-40B4-BE49-F238E27FC236}">
                <a16:creationId xmlns:a16="http://schemas.microsoft.com/office/drawing/2014/main" id="{2435967F-56A8-4C81-9509-A6A3564B5ABE}"/>
              </a:ext>
            </a:extLst>
          </p:cNvPr>
          <p:cNvSpPr txBox="1"/>
          <p:nvPr/>
        </p:nvSpPr>
        <p:spPr>
          <a:xfrm>
            <a:off x="2319433" y="2304929"/>
            <a:ext cx="360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noProof="0" dirty="0">
                <a:solidFill>
                  <a:schemeClr val="dk1"/>
                </a:solidFill>
                <a:latin typeface="Arial" panose="020B0604020202020204" pitchFamily="34" charset="0"/>
                <a:ea typeface="Lily Script One"/>
                <a:cs typeface="Arial" panose="020B0604020202020204" pitchFamily="34" charset="0"/>
                <a:sym typeface="Lily Script One"/>
              </a:rPr>
              <a:t>✓</a:t>
            </a:r>
          </a:p>
        </p:txBody>
      </p:sp>
      <p:sp>
        <p:nvSpPr>
          <p:cNvPr id="52" name="Google Shape;241;p17">
            <a:extLst>
              <a:ext uri="{FF2B5EF4-FFF2-40B4-BE49-F238E27FC236}">
                <a16:creationId xmlns:a16="http://schemas.microsoft.com/office/drawing/2014/main" id="{371C9E48-264F-4053-A88D-118FDC481293}"/>
              </a:ext>
            </a:extLst>
          </p:cNvPr>
          <p:cNvSpPr txBox="1"/>
          <p:nvPr/>
        </p:nvSpPr>
        <p:spPr>
          <a:xfrm>
            <a:off x="2277035" y="2715991"/>
            <a:ext cx="360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noProof="0" dirty="0">
                <a:solidFill>
                  <a:schemeClr val="dk1"/>
                </a:solidFill>
                <a:latin typeface="Arial" panose="020B0604020202020204" pitchFamily="34" charset="0"/>
                <a:ea typeface="Lily Script One"/>
                <a:cs typeface="Arial" panose="020B0604020202020204" pitchFamily="34" charset="0"/>
                <a:sym typeface="Lily Script One"/>
              </a:rPr>
              <a:t>✓</a:t>
            </a:r>
          </a:p>
        </p:txBody>
      </p:sp>
      <p:sp>
        <p:nvSpPr>
          <p:cNvPr id="54" name="Google Shape;239;p17">
            <a:extLst>
              <a:ext uri="{FF2B5EF4-FFF2-40B4-BE49-F238E27FC236}">
                <a16:creationId xmlns:a16="http://schemas.microsoft.com/office/drawing/2014/main" id="{396D51B8-E747-4454-93C8-A24B9601821F}"/>
              </a:ext>
            </a:extLst>
          </p:cNvPr>
          <p:cNvSpPr txBox="1"/>
          <p:nvPr/>
        </p:nvSpPr>
        <p:spPr>
          <a:xfrm>
            <a:off x="2180397" y="1846678"/>
            <a:ext cx="109706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Yes</a:t>
            </a:r>
            <a:r>
              <a:rPr lang="en-US" sz="1800" noProof="0" dirty="0">
                <a:solidFill>
                  <a:schemeClr val="dk1"/>
                </a:solidFill>
                <a:latin typeface="Arial"/>
                <a:ea typeface="Arial"/>
                <a:cs typeface="Arial"/>
                <a:sym typeface="Arial"/>
              </a:rPr>
              <a:t>   No</a:t>
            </a:r>
            <a:endParaRPr lang="en-US" noProof="0" dirty="0"/>
          </a:p>
        </p:txBody>
      </p:sp>
      <p:sp>
        <p:nvSpPr>
          <p:cNvPr id="55" name="Google Shape;230;p17">
            <a:extLst>
              <a:ext uri="{FF2B5EF4-FFF2-40B4-BE49-F238E27FC236}">
                <a16:creationId xmlns:a16="http://schemas.microsoft.com/office/drawing/2014/main" id="{C25E48B8-9C54-4DF3-9703-1E1BFFA21D6E}"/>
              </a:ext>
            </a:extLst>
          </p:cNvPr>
          <p:cNvSpPr txBox="1"/>
          <p:nvPr/>
        </p:nvSpPr>
        <p:spPr>
          <a:xfrm>
            <a:off x="2899322" y="5086427"/>
            <a:ext cx="6393356" cy="830956"/>
          </a:xfrm>
          <a:prstGeom prst="rect">
            <a:avLst/>
          </a:prstGeom>
          <a:noFill/>
          <a:ln>
            <a:noFill/>
          </a:ln>
        </p:spPr>
        <p:txBody>
          <a:bodyPr spcFirstLastPara="1" wrap="square" lIns="91425" tIns="45700" rIns="91425" bIns="45700" anchor="t" anchorCtr="0">
            <a:spAutoFit/>
          </a:bodyPr>
          <a:lstStyle/>
          <a:p>
            <a:pPr lvl="0" algn="ctr"/>
            <a:r>
              <a:rPr lang="en-US" sz="2400" dirty="0">
                <a:solidFill>
                  <a:srgbClr val="FF0000"/>
                </a:solidFill>
                <a:latin typeface="Arial"/>
                <a:ea typeface="Arial"/>
                <a:cs typeface="Arial"/>
                <a:sym typeface="Arial"/>
              </a:rPr>
              <a:t>If the answers to these questions are yes, proceed to write the manuscript!</a:t>
            </a:r>
            <a:endParaRPr lang="en-US" noProof="0" dirty="0"/>
          </a:p>
        </p:txBody>
      </p:sp>
      <p:pic>
        <p:nvPicPr>
          <p:cNvPr id="56" name="Google Shape;245;p17" descr="https://upload.wikimedia.org/wikipedia/commons/thumb/e/e7/Elsevier.svg/200px-Elsevier.svg.png">
            <a:extLst>
              <a:ext uri="{FF2B5EF4-FFF2-40B4-BE49-F238E27FC236}">
                <a16:creationId xmlns:a16="http://schemas.microsoft.com/office/drawing/2014/main" id="{EA3F0322-F68E-4EBE-BC40-459F91B53BA2}"/>
              </a:ext>
            </a:extLst>
          </p:cNvPr>
          <p:cNvPicPr preferRelativeResize="0"/>
          <p:nvPr/>
        </p:nvPicPr>
        <p:blipFill rotWithShape="1">
          <a:blip r:embed="rId3">
            <a:alphaModFix/>
          </a:blip>
          <a:srcRect/>
          <a:stretch/>
        </p:blipFill>
        <p:spPr>
          <a:xfrm>
            <a:off x="10051762" y="4373671"/>
            <a:ext cx="1822405" cy="2004647"/>
          </a:xfrm>
          <a:prstGeom prst="rect">
            <a:avLst/>
          </a:prstGeom>
          <a:noFill/>
          <a:ln>
            <a:noFill/>
          </a:ln>
        </p:spPr>
      </p:pic>
    </p:spTree>
    <p:extLst>
      <p:ext uri="{BB962C8B-B14F-4D97-AF65-F5344CB8AC3E}">
        <p14:creationId xmlns:p14="http://schemas.microsoft.com/office/powerpoint/2010/main" val="26416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277033" y="738986"/>
            <a:ext cx="7793957" cy="799757"/>
          </a:xfrm>
        </p:spPr>
        <p:txBody>
          <a:bodyPr>
            <a:noAutofit/>
          </a:bodyPr>
          <a:lstStyle/>
          <a:p>
            <a:pPr algn="ctr"/>
            <a:r>
              <a:rPr lang="en-US" sz="4400" b="1" noProof="0" dirty="0"/>
              <a:t>Literature Review</a:t>
            </a:r>
          </a:p>
        </p:txBody>
      </p:sp>
      <p:sp>
        <p:nvSpPr>
          <p:cNvPr id="22" name="CuadroTexto 21">
            <a:extLst>
              <a:ext uri="{FF2B5EF4-FFF2-40B4-BE49-F238E27FC236}">
                <a16:creationId xmlns:a16="http://schemas.microsoft.com/office/drawing/2014/main" id="{54300D7D-57FA-4BBF-84B0-1086003C1E19}"/>
              </a:ext>
            </a:extLst>
          </p:cNvPr>
          <p:cNvSpPr txBox="1"/>
          <p:nvPr/>
        </p:nvSpPr>
        <p:spPr>
          <a:xfrm>
            <a:off x="1547116" y="1932962"/>
            <a:ext cx="9253789" cy="3682226"/>
          </a:xfrm>
          <a:prstGeom prst="rect">
            <a:avLst/>
          </a:prstGeom>
          <a:noFill/>
        </p:spPr>
        <p:txBody>
          <a:bodyPr wrap="square">
            <a:spAutoFit/>
          </a:bodyPr>
          <a:lstStyle/>
          <a:p>
            <a:pPr marL="342900" lvl="0" indent="-342900" algn="ctr" rtl="0">
              <a:lnSpc>
                <a:spcPct val="200000"/>
              </a:lnSpc>
              <a:spcBef>
                <a:spcPts val="0"/>
              </a:spcBef>
              <a:spcAft>
                <a:spcPts val="0"/>
              </a:spcAft>
              <a:buClr>
                <a:schemeClr val="dk1"/>
              </a:buClr>
              <a:buSzPts val="1920"/>
              <a:buChar char="•"/>
            </a:pPr>
            <a:r>
              <a:rPr lang="en-US" sz="2400" noProof="0" dirty="0"/>
              <a:t>Becomes largely the references section of the article.</a:t>
            </a:r>
          </a:p>
          <a:p>
            <a:pPr marL="342900" lvl="0" indent="-342900" algn="ctr" rtl="0">
              <a:lnSpc>
                <a:spcPct val="200000"/>
              </a:lnSpc>
              <a:spcBef>
                <a:spcPts val="0"/>
              </a:spcBef>
              <a:spcAft>
                <a:spcPts val="0"/>
              </a:spcAft>
              <a:buClr>
                <a:schemeClr val="dk1"/>
              </a:buClr>
              <a:buSzPts val="1920"/>
              <a:buChar char="•"/>
            </a:pPr>
            <a:r>
              <a:rPr lang="en-US" sz="2400" noProof="0" dirty="0"/>
              <a:t>References can later be used in the introduction or discussion sections.</a:t>
            </a:r>
          </a:p>
          <a:p>
            <a:pPr marL="342900" lvl="0" indent="-342900" algn="ctr" rtl="0">
              <a:lnSpc>
                <a:spcPct val="200000"/>
              </a:lnSpc>
              <a:spcBef>
                <a:spcPts val="0"/>
              </a:spcBef>
              <a:spcAft>
                <a:spcPts val="0"/>
              </a:spcAft>
              <a:buClr>
                <a:schemeClr val="dk1"/>
              </a:buClr>
              <a:buSzPts val="1920"/>
              <a:buChar char="•"/>
            </a:pPr>
            <a:r>
              <a:rPr lang="en-US" sz="2400" noProof="0" dirty="0"/>
              <a:t>Provides experience for writing scientific articles.</a:t>
            </a:r>
          </a:p>
          <a:p>
            <a:pPr marL="342900" lvl="0" indent="-342900" algn="ctr" rtl="0">
              <a:lnSpc>
                <a:spcPct val="200000"/>
              </a:lnSpc>
              <a:spcBef>
                <a:spcPts val="0"/>
              </a:spcBef>
              <a:spcAft>
                <a:spcPts val="0"/>
              </a:spcAft>
              <a:buClr>
                <a:schemeClr val="dk1"/>
              </a:buClr>
              <a:buSzPts val="1920"/>
              <a:buChar char="•"/>
            </a:pPr>
            <a:r>
              <a:rPr lang="en-US" sz="2400" noProof="0" dirty="0"/>
              <a:t>Guides the direction of scientific manuscript writing.</a:t>
            </a:r>
          </a:p>
        </p:txBody>
      </p:sp>
    </p:spTree>
    <p:extLst>
      <p:ext uri="{BB962C8B-B14F-4D97-AF65-F5344CB8AC3E}">
        <p14:creationId xmlns:p14="http://schemas.microsoft.com/office/powerpoint/2010/main" val="223475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oogle Shape;261;p19" descr="http://www.contraloriands.gov.co/html/theme/images/audiencia-web.jpg">
            <a:extLst>
              <a:ext uri="{FF2B5EF4-FFF2-40B4-BE49-F238E27FC236}">
                <a16:creationId xmlns:a16="http://schemas.microsoft.com/office/drawing/2014/main" id="{4574D98F-6057-4F35-8055-BA20457EDDB6}"/>
              </a:ext>
            </a:extLst>
          </p:cNvPr>
          <p:cNvPicPr preferRelativeResize="0"/>
          <p:nvPr/>
        </p:nvPicPr>
        <p:blipFill rotWithShape="1">
          <a:blip r:embed="rId3">
            <a:alphaModFix/>
          </a:blip>
          <a:srcRect/>
          <a:stretch/>
        </p:blipFill>
        <p:spPr>
          <a:xfrm>
            <a:off x="4444852" y="3755888"/>
            <a:ext cx="3175148" cy="2486868"/>
          </a:xfrm>
          <a:prstGeom prst="rect">
            <a:avLst/>
          </a:prstGeom>
          <a:noFill/>
          <a:ln>
            <a:noFill/>
          </a:ln>
        </p:spPr>
      </p:pic>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946316" y="724118"/>
            <a:ext cx="2673684" cy="799757"/>
          </a:xfrm>
        </p:spPr>
        <p:txBody>
          <a:bodyPr>
            <a:noAutofit/>
          </a:bodyPr>
          <a:lstStyle/>
          <a:p>
            <a:pPr algn="ctr"/>
            <a:r>
              <a:rPr lang="en-US" sz="4800" b="1" dirty="0"/>
              <a:t>The public</a:t>
            </a:r>
            <a:endParaRPr lang="en-US" sz="4800" b="1" noProof="0" dirty="0"/>
          </a:p>
        </p:txBody>
      </p:sp>
      <p:sp>
        <p:nvSpPr>
          <p:cNvPr id="22" name="CuadroTexto 21">
            <a:extLst>
              <a:ext uri="{FF2B5EF4-FFF2-40B4-BE49-F238E27FC236}">
                <a16:creationId xmlns:a16="http://schemas.microsoft.com/office/drawing/2014/main" id="{54300D7D-57FA-4BBF-84B0-1086003C1E19}"/>
              </a:ext>
            </a:extLst>
          </p:cNvPr>
          <p:cNvSpPr txBox="1"/>
          <p:nvPr/>
        </p:nvSpPr>
        <p:spPr>
          <a:xfrm>
            <a:off x="1469105" y="1656512"/>
            <a:ext cx="9253789" cy="1668470"/>
          </a:xfrm>
          <a:prstGeom prst="rect">
            <a:avLst/>
          </a:prstGeom>
          <a:noFill/>
        </p:spPr>
        <p:txBody>
          <a:bodyPr wrap="square">
            <a:spAutoFit/>
          </a:bodyPr>
          <a:lstStyle/>
          <a:p>
            <a:pPr marL="342900" lvl="0" indent="-342900" algn="ctr" rtl="0">
              <a:lnSpc>
                <a:spcPct val="150000"/>
              </a:lnSpc>
              <a:spcBef>
                <a:spcPts val="0"/>
              </a:spcBef>
              <a:spcAft>
                <a:spcPts val="0"/>
              </a:spcAft>
              <a:buClr>
                <a:schemeClr val="dk1"/>
              </a:buClr>
              <a:buSzPts val="1920"/>
              <a:buFont typeface="Calibri"/>
              <a:buChar char="•"/>
            </a:pPr>
            <a:r>
              <a:rPr lang="en-US" sz="3600" noProof="0" dirty="0"/>
              <a:t>Is it specialized, multidisciplinary, or general?</a:t>
            </a:r>
          </a:p>
          <a:p>
            <a:pPr marL="342900" lvl="0" indent="-342900" algn="ctr" rtl="0">
              <a:lnSpc>
                <a:spcPct val="150000"/>
              </a:lnSpc>
              <a:spcBef>
                <a:spcPts val="0"/>
              </a:spcBef>
              <a:spcAft>
                <a:spcPts val="0"/>
              </a:spcAft>
              <a:buClr>
                <a:schemeClr val="dk1"/>
              </a:buClr>
              <a:buSzPts val="1920"/>
              <a:buFont typeface="Calibri"/>
              <a:buChar char="•"/>
            </a:pPr>
            <a:r>
              <a:rPr lang="en-US" sz="3600" noProof="0" dirty="0"/>
              <a:t>Is the topic of global or local interest?</a:t>
            </a:r>
          </a:p>
        </p:txBody>
      </p:sp>
    </p:spTree>
    <p:extLst>
      <p:ext uri="{BB962C8B-B14F-4D97-AF65-F5344CB8AC3E}">
        <p14:creationId xmlns:p14="http://schemas.microsoft.com/office/powerpoint/2010/main" val="98943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28B30A2-4EB2-5191-08A9-7B0791CBB0D4}"/>
              </a:ext>
            </a:extLst>
          </p:cNvPr>
          <p:cNvSpPr txBox="1">
            <a:spLocks/>
          </p:cNvSpPr>
          <p:nvPr/>
        </p:nvSpPr>
        <p:spPr>
          <a:xfrm>
            <a:off x="1339850" y="2462934"/>
            <a:ext cx="9512300" cy="30868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lgn="just" rtl="0">
              <a:spcBef>
                <a:spcPts val="0"/>
              </a:spcBef>
              <a:spcAft>
                <a:spcPts val="0"/>
              </a:spcAft>
              <a:buClr>
                <a:schemeClr val="dk1"/>
              </a:buClr>
              <a:buSzPts val="1920"/>
              <a:buChar char="•"/>
            </a:pPr>
            <a:r>
              <a:rPr lang="en-US" sz="2400" noProof="0" dirty="0"/>
              <a:t>“It is one that refers to an articulated and coherent set of activities aimed at achieving one or more objectives related to the generation, adaptation, or creative application of knowledge” [6].</a:t>
            </a:r>
          </a:p>
          <a:p>
            <a:pPr marL="342900" lvl="0" indent="-342900" algn="just" rtl="0">
              <a:spcBef>
                <a:spcPts val="640"/>
              </a:spcBef>
              <a:spcAft>
                <a:spcPts val="0"/>
              </a:spcAft>
              <a:buClr>
                <a:schemeClr val="dk1"/>
              </a:buClr>
              <a:buSzPts val="1920"/>
              <a:buChar char="•"/>
            </a:pPr>
            <a:r>
              <a:rPr lang="en-US" sz="2400" noProof="0" dirty="0"/>
              <a:t>“For this purpose, a defined methodology is followed, which aims to achieve specific results under limited conditions of resources and time, specified in a budget and schedule, respectively” [6].</a:t>
            </a:r>
          </a:p>
        </p:txBody>
      </p:sp>
      <p:sp>
        <p:nvSpPr>
          <p:cNvPr id="5" name="2 Subtítulo">
            <a:extLst>
              <a:ext uri="{FF2B5EF4-FFF2-40B4-BE49-F238E27FC236}">
                <a16:creationId xmlns:a16="http://schemas.microsoft.com/office/drawing/2014/main" id="{AF29C751-34F2-EB63-276E-A9DADAA5B908}"/>
              </a:ext>
            </a:extLst>
          </p:cNvPr>
          <p:cNvSpPr txBox="1">
            <a:spLocks/>
          </p:cNvSpPr>
          <p:nvPr/>
        </p:nvSpPr>
        <p:spPr>
          <a:xfrm>
            <a:off x="2019300" y="969183"/>
            <a:ext cx="8140700" cy="7778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600" b="1" noProof="0" dirty="0">
                <a:solidFill>
                  <a:schemeClr val="tx1"/>
                </a:solidFill>
              </a:rPr>
              <a:t>What is a scientific and technological research project?</a:t>
            </a:r>
          </a:p>
        </p:txBody>
      </p:sp>
    </p:spTree>
    <p:extLst>
      <p:ext uri="{BB962C8B-B14F-4D97-AF65-F5344CB8AC3E}">
        <p14:creationId xmlns:p14="http://schemas.microsoft.com/office/powerpoint/2010/main" val="108989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3402564" y="359361"/>
            <a:ext cx="5776578" cy="799757"/>
          </a:xfrm>
        </p:spPr>
        <p:txBody>
          <a:bodyPr>
            <a:noAutofit/>
          </a:bodyPr>
          <a:lstStyle/>
          <a:p>
            <a:pPr algn="ctr"/>
            <a:r>
              <a:rPr lang="en-US" sz="4800" b="1" noProof="0" dirty="0"/>
              <a:t>Journal Selection</a:t>
            </a:r>
          </a:p>
        </p:txBody>
      </p:sp>
      <p:sp>
        <p:nvSpPr>
          <p:cNvPr id="22" name="CuadroTexto 21">
            <a:extLst>
              <a:ext uri="{FF2B5EF4-FFF2-40B4-BE49-F238E27FC236}">
                <a16:creationId xmlns:a16="http://schemas.microsoft.com/office/drawing/2014/main" id="{54300D7D-57FA-4BBF-84B0-1086003C1E19}"/>
              </a:ext>
            </a:extLst>
          </p:cNvPr>
          <p:cNvSpPr txBox="1"/>
          <p:nvPr/>
        </p:nvSpPr>
        <p:spPr>
          <a:xfrm>
            <a:off x="1343378" y="1389729"/>
            <a:ext cx="9719733" cy="4249881"/>
          </a:xfrm>
          <a:prstGeom prst="rect">
            <a:avLst/>
          </a:prstGeom>
          <a:noFill/>
        </p:spPr>
        <p:txBody>
          <a:bodyPr wrap="square">
            <a:spAutoFit/>
          </a:bodyPr>
          <a:lstStyle/>
          <a:p>
            <a:pPr marL="342900" lvl="0" indent="-342900" algn="ctr" rtl="0">
              <a:lnSpc>
                <a:spcPct val="150000"/>
              </a:lnSpc>
              <a:spcBef>
                <a:spcPts val="0"/>
              </a:spcBef>
              <a:spcAft>
                <a:spcPts val="0"/>
              </a:spcAft>
              <a:buClr>
                <a:schemeClr val="dk1"/>
              </a:buClr>
              <a:buSzPts val="1440"/>
              <a:buFont typeface="Calibri"/>
              <a:buChar char="•"/>
            </a:pPr>
            <a:r>
              <a:rPr lang="en-US" sz="2800" noProof="0" dirty="0"/>
              <a:t>Define the scope (national or international).</a:t>
            </a:r>
          </a:p>
          <a:p>
            <a:pPr marL="342900" lvl="0" indent="-342900" algn="ctr" rtl="0">
              <a:lnSpc>
                <a:spcPct val="150000"/>
              </a:lnSpc>
              <a:spcBef>
                <a:spcPts val="0"/>
              </a:spcBef>
              <a:spcAft>
                <a:spcPts val="0"/>
              </a:spcAft>
              <a:buClr>
                <a:schemeClr val="dk1"/>
              </a:buClr>
              <a:buSzPts val="1440"/>
              <a:buFont typeface="Calibri"/>
              <a:buChar char="•"/>
            </a:pPr>
            <a:r>
              <a:rPr lang="en-US" sz="2800" noProof="0" dirty="0"/>
              <a:t>Main topic of interest (Mathematics, Physics, Signals, etc.).</a:t>
            </a:r>
          </a:p>
          <a:p>
            <a:pPr marL="342900" lvl="0" indent="-342900" algn="ctr" rtl="0">
              <a:lnSpc>
                <a:spcPct val="150000"/>
              </a:lnSpc>
              <a:spcBef>
                <a:spcPts val="0"/>
              </a:spcBef>
              <a:spcAft>
                <a:spcPts val="0"/>
              </a:spcAft>
              <a:buClr>
                <a:schemeClr val="dk1"/>
              </a:buClr>
              <a:buSzPts val="1440"/>
              <a:buFont typeface="Calibri"/>
              <a:buChar char="•"/>
            </a:pPr>
            <a:r>
              <a:rPr lang="en-US" sz="2800" noProof="0" dirty="0"/>
              <a:t>Type of article (scientific, review, etc.).</a:t>
            </a:r>
          </a:p>
          <a:p>
            <a:pPr marL="342900" lvl="0" indent="-342900" algn="ctr" rtl="0">
              <a:lnSpc>
                <a:spcPct val="150000"/>
              </a:lnSpc>
              <a:spcBef>
                <a:spcPts val="0"/>
              </a:spcBef>
              <a:spcAft>
                <a:spcPts val="0"/>
              </a:spcAft>
              <a:buClr>
                <a:schemeClr val="dk1"/>
              </a:buClr>
              <a:buSzPts val="1440"/>
              <a:buFont typeface="Calibri"/>
              <a:buChar char="•"/>
            </a:pPr>
            <a:r>
              <a:rPr lang="en-US" sz="2800" noProof="0" dirty="0"/>
              <a:t>Evaluate the journal category (A, A2, B, C, or</a:t>
            </a:r>
            <a:r>
              <a:rPr lang="en-US" sz="2800" noProof="0" dirty="0">
                <a:solidFill>
                  <a:srgbClr val="FF0000"/>
                </a:solidFill>
              </a:rPr>
              <a:t> non-indexed</a:t>
            </a:r>
            <a:r>
              <a:rPr lang="en-US" sz="2800" noProof="0" dirty="0"/>
              <a:t>).</a:t>
            </a:r>
          </a:p>
          <a:p>
            <a:pPr marL="342900" lvl="0" indent="-342900" algn="ctr" rtl="0">
              <a:lnSpc>
                <a:spcPct val="150000"/>
              </a:lnSpc>
              <a:spcBef>
                <a:spcPts val="0"/>
              </a:spcBef>
              <a:spcAft>
                <a:spcPts val="0"/>
              </a:spcAft>
              <a:buClr>
                <a:schemeClr val="dk1"/>
              </a:buClr>
              <a:buSzPts val="1440"/>
              <a:buFont typeface="Calibri"/>
              <a:buChar char="•"/>
            </a:pPr>
            <a:r>
              <a:rPr lang="en-US" sz="2800" noProof="0" dirty="0"/>
              <a:t>Submit the article only once (no simultaneous submissions).</a:t>
            </a:r>
          </a:p>
          <a:p>
            <a:pPr lvl="0" algn="ctr" rtl="0">
              <a:spcBef>
                <a:spcPts val="0"/>
              </a:spcBef>
              <a:spcAft>
                <a:spcPts val="0"/>
              </a:spcAft>
              <a:buClr>
                <a:schemeClr val="dk1"/>
              </a:buClr>
              <a:buSzPts val="1440"/>
            </a:pPr>
            <a:endParaRPr lang="en-US" sz="2800" noProof="0" dirty="0"/>
          </a:p>
          <a:p>
            <a:pPr lvl="0" algn="ctr" rtl="0">
              <a:spcBef>
                <a:spcPts val="480"/>
              </a:spcBef>
              <a:spcAft>
                <a:spcPts val="0"/>
              </a:spcAft>
              <a:buClr>
                <a:schemeClr val="dk1"/>
              </a:buClr>
              <a:buSzPts val="1440"/>
            </a:pPr>
            <a:endParaRPr lang="en-US" sz="2800" noProof="0" dirty="0"/>
          </a:p>
        </p:txBody>
      </p:sp>
      <p:sp>
        <p:nvSpPr>
          <p:cNvPr id="6" name="Google Shape;271;p20">
            <a:extLst>
              <a:ext uri="{FF2B5EF4-FFF2-40B4-BE49-F238E27FC236}">
                <a16:creationId xmlns:a16="http://schemas.microsoft.com/office/drawing/2014/main" id="{FAF0D637-1E7C-4C71-A914-C1638CBA5FBB}"/>
              </a:ext>
            </a:extLst>
          </p:cNvPr>
          <p:cNvSpPr txBox="1"/>
          <p:nvPr/>
        </p:nvSpPr>
        <p:spPr>
          <a:xfrm>
            <a:off x="678464" y="5949188"/>
            <a:ext cx="11224776" cy="400069"/>
          </a:xfrm>
          <a:prstGeom prst="rect">
            <a:avLst/>
          </a:prstGeom>
          <a:noFill/>
          <a:ln>
            <a:noFill/>
          </a:ln>
        </p:spPr>
        <p:txBody>
          <a:bodyPr spcFirstLastPara="1" wrap="square" lIns="91425" tIns="45700" rIns="91425" bIns="45700" anchor="t" anchorCtr="0">
            <a:spAutoFit/>
          </a:bodyPr>
          <a:lstStyle/>
          <a:p>
            <a:pPr lvl="0" algn="ctr"/>
            <a:r>
              <a:rPr lang="en-US" sz="2000" dirty="0">
                <a:solidFill>
                  <a:srgbClr val="FF0000"/>
                </a:solidFill>
                <a:latin typeface="Arial"/>
                <a:ea typeface="Arial"/>
                <a:cs typeface="Arial"/>
                <a:sym typeface="Arial"/>
              </a:rPr>
              <a:t>There is no universal formatting guideline for journals, only some common criteria.</a:t>
            </a:r>
            <a:endParaRPr lang="en-US" sz="1800" noProof="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99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558432" y="249356"/>
            <a:ext cx="9464840" cy="799757"/>
          </a:xfrm>
        </p:spPr>
        <p:txBody>
          <a:bodyPr>
            <a:noAutofit/>
          </a:bodyPr>
          <a:lstStyle/>
          <a:p>
            <a:pPr algn="ctr"/>
            <a:r>
              <a:rPr lang="en-US" sz="4400" b="1" noProof="0" dirty="0"/>
              <a:t>IMRaD Format (IMRyD</a:t>
            </a:r>
            <a:r>
              <a:rPr lang="en-US" sz="4400" b="1" dirty="0"/>
              <a:t> </a:t>
            </a:r>
            <a:r>
              <a:rPr lang="en-US" sz="4400" b="1" noProof="0" dirty="0"/>
              <a:t>in Spanish)</a:t>
            </a:r>
          </a:p>
        </p:txBody>
      </p:sp>
      <p:grpSp>
        <p:nvGrpSpPr>
          <p:cNvPr id="5" name="Google Shape;278;p21">
            <a:extLst>
              <a:ext uri="{FF2B5EF4-FFF2-40B4-BE49-F238E27FC236}">
                <a16:creationId xmlns:a16="http://schemas.microsoft.com/office/drawing/2014/main" id="{032D26AE-796B-46B1-8764-F8F7DAC09D92}"/>
              </a:ext>
            </a:extLst>
          </p:cNvPr>
          <p:cNvGrpSpPr/>
          <p:nvPr/>
        </p:nvGrpSpPr>
        <p:grpSpPr>
          <a:xfrm>
            <a:off x="2224139" y="1397000"/>
            <a:ext cx="8133426" cy="4064000"/>
            <a:chOff x="1738" y="0"/>
            <a:chExt cx="8133426" cy="4064000"/>
          </a:xfrm>
        </p:grpSpPr>
        <p:sp>
          <p:nvSpPr>
            <p:cNvPr id="7" name="Google Shape;279;p21">
              <a:extLst>
                <a:ext uri="{FF2B5EF4-FFF2-40B4-BE49-F238E27FC236}">
                  <a16:creationId xmlns:a16="http://schemas.microsoft.com/office/drawing/2014/main" id="{69BBCF72-1821-415F-B4EE-E5831E4EB25B}"/>
                </a:ext>
              </a:extLst>
            </p:cNvPr>
            <p:cNvSpPr/>
            <p:nvPr/>
          </p:nvSpPr>
          <p:spPr>
            <a:xfrm>
              <a:off x="788502" y="0"/>
              <a:ext cx="6916368" cy="4064000"/>
            </a:xfrm>
            <a:prstGeom prst="rightArrow">
              <a:avLst>
                <a:gd name="adj1" fmla="val 50000"/>
                <a:gd name="adj2" fmla="val 50000"/>
              </a:avLst>
            </a:prstGeom>
            <a:solidFill>
              <a:srgbClr val="CDE1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8" name="Google Shape;280;p21">
              <a:extLst>
                <a:ext uri="{FF2B5EF4-FFF2-40B4-BE49-F238E27FC236}">
                  <a16:creationId xmlns:a16="http://schemas.microsoft.com/office/drawing/2014/main" id="{20C919CB-5C1F-4BCF-95D5-1393F34565D1}"/>
                </a:ext>
              </a:extLst>
            </p:cNvPr>
            <p:cNvSpPr/>
            <p:nvPr/>
          </p:nvSpPr>
          <p:spPr>
            <a:xfrm>
              <a:off x="1738" y="1219199"/>
              <a:ext cx="1914908" cy="1625600"/>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 name="Google Shape;281;p21">
              <a:extLst>
                <a:ext uri="{FF2B5EF4-FFF2-40B4-BE49-F238E27FC236}">
                  <a16:creationId xmlns:a16="http://schemas.microsoft.com/office/drawing/2014/main" id="{3C5B5302-C633-4C32-9BB6-B5AB596B3898}"/>
                </a:ext>
              </a:extLst>
            </p:cNvPr>
            <p:cNvSpPr txBox="1"/>
            <p:nvPr/>
          </p:nvSpPr>
          <p:spPr>
            <a:xfrm>
              <a:off x="1738" y="1298554"/>
              <a:ext cx="1835553" cy="146689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noProof="0" dirty="0">
                  <a:solidFill>
                    <a:schemeClr val="lt1"/>
                  </a:solidFill>
                  <a:latin typeface="Arial"/>
                  <a:ea typeface="Arial"/>
                  <a:cs typeface="Arial"/>
                  <a:sym typeface="Arial"/>
                </a:rPr>
                <a:t>Introduction</a:t>
              </a:r>
            </a:p>
          </p:txBody>
        </p:sp>
        <p:sp>
          <p:nvSpPr>
            <p:cNvPr id="10" name="Google Shape;282;p21">
              <a:extLst>
                <a:ext uri="{FF2B5EF4-FFF2-40B4-BE49-F238E27FC236}">
                  <a16:creationId xmlns:a16="http://schemas.microsoft.com/office/drawing/2014/main" id="{396DF937-CEB6-4C55-937E-BDBB7B771D09}"/>
                </a:ext>
              </a:extLst>
            </p:cNvPr>
            <p:cNvSpPr/>
            <p:nvPr/>
          </p:nvSpPr>
          <p:spPr>
            <a:xfrm>
              <a:off x="2074577" y="1219199"/>
              <a:ext cx="1914908" cy="1625600"/>
            </a:xfrm>
            <a:prstGeom prst="roundRect">
              <a:avLst>
                <a:gd name="adj" fmla="val 16667"/>
              </a:avLst>
            </a:prstGeom>
            <a:solidFill>
              <a:srgbClr val="47D67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1" name="Google Shape;283;p21">
              <a:extLst>
                <a:ext uri="{FF2B5EF4-FFF2-40B4-BE49-F238E27FC236}">
                  <a16:creationId xmlns:a16="http://schemas.microsoft.com/office/drawing/2014/main" id="{DF3AB407-3FBE-40FB-A7DD-A1BA9841E01D}"/>
                </a:ext>
              </a:extLst>
            </p:cNvPr>
            <p:cNvSpPr txBox="1"/>
            <p:nvPr/>
          </p:nvSpPr>
          <p:spPr>
            <a:xfrm>
              <a:off x="2153932" y="1298554"/>
              <a:ext cx="1756198" cy="146689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noProof="0" dirty="0">
                  <a:solidFill>
                    <a:schemeClr val="lt1"/>
                  </a:solidFill>
                  <a:latin typeface="Arial"/>
                  <a:ea typeface="Arial"/>
                  <a:cs typeface="Arial"/>
                  <a:sym typeface="Arial"/>
                </a:rPr>
                <a:t>Methods</a:t>
              </a:r>
            </a:p>
          </p:txBody>
        </p:sp>
        <p:sp>
          <p:nvSpPr>
            <p:cNvPr id="12" name="Google Shape;284;p21">
              <a:extLst>
                <a:ext uri="{FF2B5EF4-FFF2-40B4-BE49-F238E27FC236}">
                  <a16:creationId xmlns:a16="http://schemas.microsoft.com/office/drawing/2014/main" id="{3315B199-53E9-4FB6-8C3C-432FE90220AF}"/>
                </a:ext>
              </a:extLst>
            </p:cNvPr>
            <p:cNvSpPr/>
            <p:nvPr/>
          </p:nvSpPr>
          <p:spPr>
            <a:xfrm>
              <a:off x="4147417" y="1219199"/>
              <a:ext cx="1914908" cy="1625600"/>
            </a:xfrm>
            <a:prstGeom prst="roundRect">
              <a:avLst>
                <a:gd name="adj" fmla="val 16667"/>
              </a:avLst>
            </a:prstGeom>
            <a:solidFill>
              <a:srgbClr val="ABE7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3" name="Google Shape;285;p21">
              <a:extLst>
                <a:ext uri="{FF2B5EF4-FFF2-40B4-BE49-F238E27FC236}">
                  <a16:creationId xmlns:a16="http://schemas.microsoft.com/office/drawing/2014/main" id="{CF6C1227-9073-4841-A1E0-3D56AA65287D}"/>
                </a:ext>
              </a:extLst>
            </p:cNvPr>
            <p:cNvSpPr txBox="1"/>
            <p:nvPr/>
          </p:nvSpPr>
          <p:spPr>
            <a:xfrm>
              <a:off x="4226772" y="1298554"/>
              <a:ext cx="1756198" cy="146689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noProof="0" dirty="0">
                  <a:solidFill>
                    <a:schemeClr val="lt1"/>
                  </a:solidFill>
                  <a:latin typeface="Arial"/>
                  <a:ea typeface="Arial"/>
                  <a:cs typeface="Arial"/>
                  <a:sym typeface="Arial"/>
                </a:rPr>
                <a:t>Results</a:t>
              </a:r>
            </a:p>
          </p:txBody>
        </p:sp>
        <p:sp>
          <p:nvSpPr>
            <p:cNvPr id="14" name="Google Shape;286;p21">
              <a:extLst>
                <a:ext uri="{FF2B5EF4-FFF2-40B4-BE49-F238E27FC236}">
                  <a16:creationId xmlns:a16="http://schemas.microsoft.com/office/drawing/2014/main" id="{94C3D660-8458-466C-AFC3-4FC8164F7E1F}"/>
                </a:ext>
              </a:extLst>
            </p:cNvPr>
            <p:cNvSpPr/>
            <p:nvPr/>
          </p:nvSpPr>
          <p:spPr>
            <a:xfrm>
              <a:off x="6220256" y="1219199"/>
              <a:ext cx="1914908" cy="1625600"/>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5" name="Google Shape;287;p21">
              <a:extLst>
                <a:ext uri="{FF2B5EF4-FFF2-40B4-BE49-F238E27FC236}">
                  <a16:creationId xmlns:a16="http://schemas.microsoft.com/office/drawing/2014/main" id="{5182563A-0976-4D1F-83DE-41B96C8C4D7A}"/>
                </a:ext>
              </a:extLst>
            </p:cNvPr>
            <p:cNvSpPr txBox="1"/>
            <p:nvPr/>
          </p:nvSpPr>
          <p:spPr>
            <a:xfrm>
              <a:off x="6299611" y="1298554"/>
              <a:ext cx="1756198" cy="146689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noProof="0" dirty="0">
                  <a:solidFill>
                    <a:schemeClr val="lt1"/>
                  </a:solidFill>
                  <a:latin typeface="Arial"/>
                  <a:ea typeface="Arial"/>
                  <a:cs typeface="Arial"/>
                  <a:sym typeface="Arial"/>
                </a:rPr>
                <a:t>Discussion</a:t>
              </a:r>
            </a:p>
          </p:txBody>
        </p:sp>
      </p:grpSp>
      <p:sp>
        <p:nvSpPr>
          <p:cNvPr id="18" name="Google Shape;288;p21">
            <a:extLst>
              <a:ext uri="{FF2B5EF4-FFF2-40B4-BE49-F238E27FC236}">
                <a16:creationId xmlns:a16="http://schemas.microsoft.com/office/drawing/2014/main" id="{5C049F0E-5327-4752-BF72-BC33D7012983}"/>
              </a:ext>
            </a:extLst>
          </p:cNvPr>
          <p:cNvSpPr/>
          <p:nvPr/>
        </p:nvSpPr>
        <p:spPr>
          <a:xfrm>
            <a:off x="1558432" y="5540355"/>
            <a:ext cx="9464840"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noProof="0" dirty="0">
                <a:solidFill>
                  <a:schemeClr val="dk1"/>
                </a:solidFill>
                <a:latin typeface="Arial"/>
                <a:ea typeface="Arial"/>
                <a:cs typeface="Arial"/>
                <a:sym typeface="Arial"/>
              </a:rPr>
              <a:t>It is the format adopted by scientific journals and researchers for publishing their manuscripts.</a:t>
            </a:r>
            <a:endParaRPr lang="en-US" noProof="0" dirty="0"/>
          </a:p>
        </p:txBody>
      </p:sp>
    </p:spTree>
    <p:extLst>
      <p:ext uri="{BB962C8B-B14F-4D97-AF65-F5344CB8AC3E}">
        <p14:creationId xmlns:p14="http://schemas.microsoft.com/office/powerpoint/2010/main" val="139010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558432" y="249356"/>
            <a:ext cx="9464840" cy="799757"/>
          </a:xfrm>
        </p:spPr>
        <p:txBody>
          <a:bodyPr>
            <a:noAutofit/>
          </a:bodyPr>
          <a:lstStyle/>
          <a:p>
            <a:pPr algn="ctr"/>
            <a:r>
              <a:rPr lang="en-US" sz="4400" b="1" noProof="0" dirty="0"/>
              <a:t>Sections of the article (presentation)</a:t>
            </a:r>
          </a:p>
        </p:txBody>
      </p:sp>
      <p:grpSp>
        <p:nvGrpSpPr>
          <p:cNvPr id="17" name="Google Shape;297;p22">
            <a:extLst>
              <a:ext uri="{FF2B5EF4-FFF2-40B4-BE49-F238E27FC236}">
                <a16:creationId xmlns:a16="http://schemas.microsoft.com/office/drawing/2014/main" id="{74858E5C-93A0-453D-8AED-D5672890F2A1}"/>
              </a:ext>
            </a:extLst>
          </p:cNvPr>
          <p:cNvGrpSpPr/>
          <p:nvPr/>
        </p:nvGrpSpPr>
        <p:grpSpPr>
          <a:xfrm>
            <a:off x="-2424640" y="559067"/>
            <a:ext cx="12125599" cy="6516179"/>
            <a:chOff x="-5472640" y="-837933"/>
            <a:chExt cx="12125599" cy="6516179"/>
          </a:xfrm>
        </p:grpSpPr>
        <p:sp>
          <p:nvSpPr>
            <p:cNvPr id="19" name="Google Shape;298;p22">
              <a:extLst>
                <a:ext uri="{FF2B5EF4-FFF2-40B4-BE49-F238E27FC236}">
                  <a16:creationId xmlns:a16="http://schemas.microsoft.com/office/drawing/2014/main" id="{CA23C17B-1C60-4AC5-A4E5-82A583F59AE8}"/>
                </a:ext>
              </a:extLst>
            </p:cNvPr>
            <p:cNvSpPr/>
            <p:nvPr/>
          </p:nvSpPr>
          <p:spPr>
            <a:xfrm>
              <a:off x="-5472640" y="-837933"/>
              <a:ext cx="6516179" cy="6516179"/>
            </a:xfrm>
            <a:prstGeom prst="blockArc">
              <a:avLst>
                <a:gd name="adj1" fmla="val 18900000"/>
                <a:gd name="adj2" fmla="val 2700000"/>
                <a:gd name="adj3" fmla="val 331"/>
              </a:avLst>
            </a:prstGeom>
            <a:noFill/>
            <a:ln w="25400" cap="flat" cmpd="sng">
              <a:solidFill>
                <a:schemeClr val="bg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 name="Google Shape;299;p22">
              <a:extLst>
                <a:ext uri="{FF2B5EF4-FFF2-40B4-BE49-F238E27FC236}">
                  <a16:creationId xmlns:a16="http://schemas.microsoft.com/office/drawing/2014/main" id="{A6BCECB8-421E-4305-9A1F-F33A1C1A1736}"/>
                </a:ext>
              </a:extLst>
            </p:cNvPr>
            <p:cNvSpPr/>
            <p:nvPr/>
          </p:nvSpPr>
          <p:spPr>
            <a:xfrm>
              <a:off x="546303" y="372123"/>
              <a:ext cx="6106656" cy="744633"/>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 name="Google Shape;300;p22">
              <a:extLst>
                <a:ext uri="{FF2B5EF4-FFF2-40B4-BE49-F238E27FC236}">
                  <a16:creationId xmlns:a16="http://schemas.microsoft.com/office/drawing/2014/main" id="{550BAC9B-18C7-47D2-BD39-CE8A64A3FF54}"/>
                </a:ext>
              </a:extLst>
            </p:cNvPr>
            <p:cNvSpPr txBox="1"/>
            <p:nvPr/>
          </p:nvSpPr>
          <p:spPr>
            <a:xfrm>
              <a:off x="546303" y="372123"/>
              <a:ext cx="6106656" cy="744633"/>
            </a:xfrm>
            <a:prstGeom prst="rect">
              <a:avLst/>
            </a:prstGeom>
            <a:noFill/>
            <a:ln>
              <a:noFill/>
            </a:ln>
          </p:spPr>
          <p:txBody>
            <a:bodyPr spcFirstLastPara="1" wrap="square" lIns="591050" tIns="73650" rIns="73650" bIns="73650" anchor="ctr" anchorCtr="0">
              <a:noAutofit/>
            </a:bodyPr>
            <a:lstStyle/>
            <a:p>
              <a:pPr marL="0" marR="0" lvl="0" indent="0" algn="l" rtl="0">
                <a:lnSpc>
                  <a:spcPct val="90000"/>
                </a:lnSpc>
                <a:spcBef>
                  <a:spcPts val="0"/>
                </a:spcBef>
                <a:spcAft>
                  <a:spcPts val="0"/>
                </a:spcAft>
                <a:buClr>
                  <a:schemeClr val="dk1"/>
                </a:buClr>
                <a:buSzPts val="2900"/>
                <a:buFont typeface="Arial"/>
                <a:buNone/>
              </a:pPr>
              <a:r>
                <a:rPr lang="en-US" sz="2900" noProof="0" dirty="0">
                  <a:solidFill>
                    <a:schemeClr val="dk1"/>
                  </a:solidFill>
                  <a:latin typeface="Arial"/>
                  <a:ea typeface="Arial"/>
                  <a:cs typeface="Arial"/>
                  <a:sym typeface="Arial"/>
                </a:rPr>
                <a:t>Title</a:t>
              </a:r>
              <a:endParaRPr lang="en-US" noProof="0" dirty="0"/>
            </a:p>
          </p:txBody>
        </p:sp>
        <p:sp>
          <p:nvSpPr>
            <p:cNvPr id="22" name="Google Shape;301;p22">
              <a:extLst>
                <a:ext uri="{FF2B5EF4-FFF2-40B4-BE49-F238E27FC236}">
                  <a16:creationId xmlns:a16="http://schemas.microsoft.com/office/drawing/2014/main" id="{A332DEF7-44C1-4EDA-9881-B8CA3A5BAE4F}"/>
                </a:ext>
              </a:extLst>
            </p:cNvPr>
            <p:cNvSpPr/>
            <p:nvPr/>
          </p:nvSpPr>
          <p:spPr>
            <a:xfrm>
              <a:off x="80907" y="279043"/>
              <a:ext cx="930791" cy="930791"/>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3" name="Google Shape;302;p22">
              <a:extLst>
                <a:ext uri="{FF2B5EF4-FFF2-40B4-BE49-F238E27FC236}">
                  <a16:creationId xmlns:a16="http://schemas.microsoft.com/office/drawing/2014/main" id="{31D05482-7A67-45B2-9AE4-468645C92F21}"/>
                </a:ext>
              </a:extLst>
            </p:cNvPr>
            <p:cNvSpPr/>
            <p:nvPr/>
          </p:nvSpPr>
          <p:spPr>
            <a:xfrm>
              <a:off x="973219" y="1489267"/>
              <a:ext cx="5679740" cy="744633"/>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4" name="Google Shape;303;p22">
              <a:extLst>
                <a:ext uri="{FF2B5EF4-FFF2-40B4-BE49-F238E27FC236}">
                  <a16:creationId xmlns:a16="http://schemas.microsoft.com/office/drawing/2014/main" id="{78197810-6F83-444C-9899-2E7B6330D7AD}"/>
                </a:ext>
              </a:extLst>
            </p:cNvPr>
            <p:cNvSpPr txBox="1"/>
            <p:nvPr/>
          </p:nvSpPr>
          <p:spPr>
            <a:xfrm>
              <a:off x="973219" y="1489267"/>
              <a:ext cx="5679740" cy="744633"/>
            </a:xfrm>
            <a:prstGeom prst="rect">
              <a:avLst/>
            </a:prstGeom>
            <a:noFill/>
            <a:ln>
              <a:noFill/>
            </a:ln>
          </p:spPr>
          <p:txBody>
            <a:bodyPr spcFirstLastPara="1" wrap="square" lIns="591050" tIns="73650" rIns="73650" bIns="73650" anchor="ctr" anchorCtr="0">
              <a:noAutofit/>
            </a:bodyPr>
            <a:lstStyle/>
            <a:p>
              <a:pPr marL="0" marR="0" lvl="0" indent="0" algn="l" rtl="0">
                <a:lnSpc>
                  <a:spcPct val="90000"/>
                </a:lnSpc>
                <a:spcBef>
                  <a:spcPts val="0"/>
                </a:spcBef>
                <a:spcAft>
                  <a:spcPts val="0"/>
                </a:spcAft>
                <a:buClr>
                  <a:schemeClr val="dk1"/>
                </a:buClr>
                <a:buSzPts val="2900"/>
                <a:buFont typeface="Arial"/>
                <a:buNone/>
              </a:pPr>
              <a:r>
                <a:rPr lang="en-US" sz="2900" dirty="0">
                  <a:solidFill>
                    <a:schemeClr val="dk1"/>
                  </a:solidFill>
                  <a:latin typeface="Arial"/>
                  <a:cs typeface="Arial"/>
                  <a:sym typeface="Arial"/>
                </a:rPr>
                <a:t>Author information</a:t>
              </a:r>
              <a:endParaRPr lang="en-US" noProof="0" dirty="0"/>
            </a:p>
          </p:txBody>
        </p:sp>
        <p:sp>
          <p:nvSpPr>
            <p:cNvPr id="25" name="Google Shape;304;p22">
              <a:extLst>
                <a:ext uri="{FF2B5EF4-FFF2-40B4-BE49-F238E27FC236}">
                  <a16:creationId xmlns:a16="http://schemas.microsoft.com/office/drawing/2014/main" id="{7249AF6B-15E7-4415-B31C-EA0EEE936B1D}"/>
                </a:ext>
              </a:extLst>
            </p:cNvPr>
            <p:cNvSpPr/>
            <p:nvPr/>
          </p:nvSpPr>
          <p:spPr>
            <a:xfrm>
              <a:off x="507823" y="1396187"/>
              <a:ext cx="930791" cy="930791"/>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6" name="Google Shape;305;p22">
              <a:extLst>
                <a:ext uri="{FF2B5EF4-FFF2-40B4-BE49-F238E27FC236}">
                  <a16:creationId xmlns:a16="http://schemas.microsoft.com/office/drawing/2014/main" id="{5D695BCA-1CF6-4EC7-BE30-1B67EEC5C5F2}"/>
                </a:ext>
              </a:extLst>
            </p:cNvPr>
            <p:cNvSpPr/>
            <p:nvPr/>
          </p:nvSpPr>
          <p:spPr>
            <a:xfrm>
              <a:off x="973219" y="2606411"/>
              <a:ext cx="5679740" cy="744633"/>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7" name="Google Shape;306;p22">
              <a:extLst>
                <a:ext uri="{FF2B5EF4-FFF2-40B4-BE49-F238E27FC236}">
                  <a16:creationId xmlns:a16="http://schemas.microsoft.com/office/drawing/2014/main" id="{07A3279F-4D14-46AC-8FF5-2A06D341D396}"/>
                </a:ext>
              </a:extLst>
            </p:cNvPr>
            <p:cNvSpPr txBox="1"/>
            <p:nvPr/>
          </p:nvSpPr>
          <p:spPr>
            <a:xfrm>
              <a:off x="973219" y="2606411"/>
              <a:ext cx="5679740" cy="744633"/>
            </a:xfrm>
            <a:prstGeom prst="rect">
              <a:avLst/>
            </a:prstGeom>
            <a:noFill/>
            <a:ln>
              <a:noFill/>
            </a:ln>
          </p:spPr>
          <p:txBody>
            <a:bodyPr spcFirstLastPara="1" wrap="square" lIns="591050" tIns="73650" rIns="73650" bIns="73650" anchor="ctr" anchorCtr="0">
              <a:noAutofit/>
            </a:bodyPr>
            <a:lstStyle/>
            <a:p>
              <a:pPr marL="0" marR="0" lvl="0" indent="0" algn="l" rtl="0">
                <a:lnSpc>
                  <a:spcPct val="90000"/>
                </a:lnSpc>
                <a:spcBef>
                  <a:spcPts val="0"/>
                </a:spcBef>
                <a:spcAft>
                  <a:spcPts val="0"/>
                </a:spcAft>
                <a:buClr>
                  <a:schemeClr val="dk1"/>
                </a:buClr>
                <a:buSzPts val="2900"/>
                <a:buFont typeface="Arial"/>
                <a:buNone/>
              </a:pPr>
              <a:r>
                <a:rPr lang="en-US" sz="2900" noProof="0" dirty="0">
                  <a:solidFill>
                    <a:schemeClr val="dk1"/>
                  </a:solidFill>
                  <a:latin typeface="Arial"/>
                  <a:ea typeface="Arial"/>
                  <a:cs typeface="Arial"/>
                  <a:sym typeface="Arial"/>
                </a:rPr>
                <a:t>Abstract (maximum 250 words)</a:t>
              </a:r>
              <a:endParaRPr lang="en-US" noProof="0" dirty="0"/>
            </a:p>
          </p:txBody>
        </p:sp>
        <p:sp>
          <p:nvSpPr>
            <p:cNvPr id="28" name="Google Shape;307;p22">
              <a:extLst>
                <a:ext uri="{FF2B5EF4-FFF2-40B4-BE49-F238E27FC236}">
                  <a16:creationId xmlns:a16="http://schemas.microsoft.com/office/drawing/2014/main" id="{1617E8D3-0B8C-4CAA-B45A-675B1F683C06}"/>
                </a:ext>
              </a:extLst>
            </p:cNvPr>
            <p:cNvSpPr/>
            <p:nvPr/>
          </p:nvSpPr>
          <p:spPr>
            <a:xfrm>
              <a:off x="507823" y="2513332"/>
              <a:ext cx="930791" cy="930791"/>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9" name="Google Shape;308;p22">
              <a:extLst>
                <a:ext uri="{FF2B5EF4-FFF2-40B4-BE49-F238E27FC236}">
                  <a16:creationId xmlns:a16="http://schemas.microsoft.com/office/drawing/2014/main" id="{ECE0C36D-5162-4669-8C5D-1F638C66CD97}"/>
                </a:ext>
              </a:extLst>
            </p:cNvPr>
            <p:cNvSpPr/>
            <p:nvPr/>
          </p:nvSpPr>
          <p:spPr>
            <a:xfrm>
              <a:off x="546303" y="3723555"/>
              <a:ext cx="6106656" cy="744633"/>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0" name="Google Shape;309;p22">
              <a:extLst>
                <a:ext uri="{FF2B5EF4-FFF2-40B4-BE49-F238E27FC236}">
                  <a16:creationId xmlns:a16="http://schemas.microsoft.com/office/drawing/2014/main" id="{EDFBADBF-B1D6-4261-A59C-53111BB4C059}"/>
                </a:ext>
              </a:extLst>
            </p:cNvPr>
            <p:cNvSpPr txBox="1"/>
            <p:nvPr/>
          </p:nvSpPr>
          <p:spPr>
            <a:xfrm>
              <a:off x="546303" y="3723555"/>
              <a:ext cx="6106656" cy="744633"/>
            </a:xfrm>
            <a:prstGeom prst="rect">
              <a:avLst/>
            </a:prstGeom>
            <a:noFill/>
            <a:ln>
              <a:noFill/>
            </a:ln>
          </p:spPr>
          <p:txBody>
            <a:bodyPr spcFirstLastPara="1" wrap="square" lIns="591050" tIns="73650" rIns="73650" bIns="73650" anchor="ctr" anchorCtr="0">
              <a:noAutofit/>
            </a:bodyPr>
            <a:lstStyle/>
            <a:p>
              <a:pPr marL="0" marR="0" lvl="0" indent="0" algn="l" rtl="0">
                <a:lnSpc>
                  <a:spcPct val="90000"/>
                </a:lnSpc>
                <a:spcBef>
                  <a:spcPts val="0"/>
                </a:spcBef>
                <a:spcAft>
                  <a:spcPts val="0"/>
                </a:spcAft>
                <a:buClr>
                  <a:schemeClr val="dk1"/>
                </a:buClr>
                <a:buSzPts val="2900"/>
                <a:buFont typeface="Arial"/>
                <a:buNone/>
              </a:pPr>
              <a:r>
                <a:rPr lang="en-US" sz="2900" dirty="0">
                  <a:solidFill>
                    <a:schemeClr val="dk1"/>
                  </a:solidFill>
                  <a:latin typeface="Arial"/>
                  <a:ea typeface="Arial"/>
                  <a:cs typeface="Arial"/>
                  <a:sym typeface="Arial"/>
                </a:rPr>
                <a:t>Key words</a:t>
              </a:r>
              <a:endParaRPr lang="en-US" sz="2900" noProof="0" dirty="0">
                <a:solidFill>
                  <a:schemeClr val="dk1"/>
                </a:solidFill>
                <a:latin typeface="Arial"/>
                <a:ea typeface="Arial"/>
                <a:cs typeface="Arial"/>
                <a:sym typeface="Arial"/>
              </a:endParaRPr>
            </a:p>
          </p:txBody>
        </p:sp>
        <p:sp>
          <p:nvSpPr>
            <p:cNvPr id="31" name="Google Shape;310;p22">
              <a:extLst>
                <a:ext uri="{FF2B5EF4-FFF2-40B4-BE49-F238E27FC236}">
                  <a16:creationId xmlns:a16="http://schemas.microsoft.com/office/drawing/2014/main" id="{9875A091-FB91-4077-8945-3631EB4AB73C}"/>
                </a:ext>
              </a:extLst>
            </p:cNvPr>
            <p:cNvSpPr/>
            <p:nvPr/>
          </p:nvSpPr>
          <p:spPr>
            <a:xfrm>
              <a:off x="80907" y="3630476"/>
              <a:ext cx="930791" cy="930791"/>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grpSp>
    </p:spTree>
    <p:extLst>
      <p:ext uri="{BB962C8B-B14F-4D97-AF65-F5344CB8AC3E}">
        <p14:creationId xmlns:p14="http://schemas.microsoft.com/office/powerpoint/2010/main" val="194995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749352" y="690030"/>
            <a:ext cx="10023968" cy="799757"/>
          </a:xfrm>
        </p:spPr>
        <p:txBody>
          <a:bodyPr>
            <a:noAutofit/>
          </a:bodyPr>
          <a:lstStyle/>
          <a:p>
            <a:pPr algn="ctr"/>
            <a:r>
              <a:rPr lang="en-US" sz="4400" b="1" noProof="0" dirty="0"/>
              <a:t>Sections of the article (Main body - mandatory)</a:t>
            </a:r>
          </a:p>
        </p:txBody>
      </p:sp>
      <p:grpSp>
        <p:nvGrpSpPr>
          <p:cNvPr id="18" name="Google Shape;318;p23">
            <a:extLst>
              <a:ext uri="{FF2B5EF4-FFF2-40B4-BE49-F238E27FC236}">
                <a16:creationId xmlns:a16="http://schemas.microsoft.com/office/drawing/2014/main" id="{C234FA5E-2572-482C-9B19-FEC5682FCE5D}"/>
              </a:ext>
            </a:extLst>
          </p:cNvPr>
          <p:cNvGrpSpPr/>
          <p:nvPr/>
        </p:nvGrpSpPr>
        <p:grpSpPr>
          <a:xfrm>
            <a:off x="-2424640" y="559067"/>
            <a:ext cx="12125599" cy="6516179"/>
            <a:chOff x="-5472640" y="-837933"/>
            <a:chExt cx="12125599" cy="6516179"/>
          </a:xfrm>
        </p:grpSpPr>
        <p:sp>
          <p:nvSpPr>
            <p:cNvPr id="32" name="Google Shape;319;p23">
              <a:extLst>
                <a:ext uri="{FF2B5EF4-FFF2-40B4-BE49-F238E27FC236}">
                  <a16:creationId xmlns:a16="http://schemas.microsoft.com/office/drawing/2014/main" id="{86D40F43-3C21-4E60-AFB2-631F52C8DD98}"/>
                </a:ext>
              </a:extLst>
            </p:cNvPr>
            <p:cNvSpPr/>
            <p:nvPr/>
          </p:nvSpPr>
          <p:spPr>
            <a:xfrm>
              <a:off x="-5472640" y="-837933"/>
              <a:ext cx="6516179" cy="6516179"/>
            </a:xfrm>
            <a:prstGeom prst="blockArc">
              <a:avLst>
                <a:gd name="adj1" fmla="val 18900000"/>
                <a:gd name="adj2" fmla="val 2700000"/>
                <a:gd name="adj3" fmla="val 331"/>
              </a:avLst>
            </a:prstGeom>
            <a:no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3" name="Google Shape;320;p23">
              <a:extLst>
                <a:ext uri="{FF2B5EF4-FFF2-40B4-BE49-F238E27FC236}">
                  <a16:creationId xmlns:a16="http://schemas.microsoft.com/office/drawing/2014/main" id="{768E1F10-2BCD-4E23-8D69-7A77346EDEDC}"/>
                </a:ext>
              </a:extLst>
            </p:cNvPr>
            <p:cNvSpPr/>
            <p:nvPr/>
          </p:nvSpPr>
          <p:spPr>
            <a:xfrm>
              <a:off x="546303" y="372123"/>
              <a:ext cx="6106656" cy="744633"/>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4" name="Google Shape;321;p23">
              <a:extLst>
                <a:ext uri="{FF2B5EF4-FFF2-40B4-BE49-F238E27FC236}">
                  <a16:creationId xmlns:a16="http://schemas.microsoft.com/office/drawing/2014/main" id="{5B7129F3-9092-41B2-BDF2-DEE909BA4A03}"/>
                </a:ext>
              </a:extLst>
            </p:cNvPr>
            <p:cNvSpPr txBox="1"/>
            <p:nvPr/>
          </p:nvSpPr>
          <p:spPr>
            <a:xfrm>
              <a:off x="546303" y="372123"/>
              <a:ext cx="6106656" cy="744633"/>
            </a:xfrm>
            <a:prstGeom prst="rect">
              <a:avLst/>
            </a:prstGeom>
            <a:noFill/>
            <a:ln>
              <a:noFill/>
            </a:ln>
          </p:spPr>
          <p:txBody>
            <a:bodyPr spcFirstLastPara="1" wrap="square" lIns="591050" tIns="99050" rIns="99050" bIns="99050" anchor="ctr" anchorCtr="0">
              <a:noAutofit/>
            </a:bodyPr>
            <a:lstStyle/>
            <a:p>
              <a:pPr marL="0" marR="0" lvl="0" indent="0" algn="l" rtl="0">
                <a:lnSpc>
                  <a:spcPct val="90000"/>
                </a:lnSpc>
                <a:spcBef>
                  <a:spcPts val="0"/>
                </a:spcBef>
                <a:spcAft>
                  <a:spcPts val="0"/>
                </a:spcAft>
                <a:buClr>
                  <a:schemeClr val="dk1"/>
                </a:buClr>
                <a:buSzPts val="3900"/>
                <a:buFont typeface="Arial"/>
                <a:buNone/>
              </a:pPr>
              <a:r>
                <a:rPr lang="en-US" sz="3900" noProof="0" dirty="0">
                  <a:solidFill>
                    <a:schemeClr val="dk1"/>
                  </a:solidFill>
                  <a:latin typeface="Arial"/>
                  <a:ea typeface="Arial"/>
                  <a:cs typeface="Arial"/>
                  <a:sym typeface="Arial"/>
                </a:rPr>
                <a:t>Introduction</a:t>
              </a:r>
              <a:endParaRPr lang="en-US" noProof="0" dirty="0"/>
            </a:p>
          </p:txBody>
        </p:sp>
        <p:sp>
          <p:nvSpPr>
            <p:cNvPr id="35" name="Google Shape;322;p23">
              <a:extLst>
                <a:ext uri="{FF2B5EF4-FFF2-40B4-BE49-F238E27FC236}">
                  <a16:creationId xmlns:a16="http://schemas.microsoft.com/office/drawing/2014/main" id="{9A9C6DD3-AF0F-4824-9FB0-05BD30782386}"/>
                </a:ext>
              </a:extLst>
            </p:cNvPr>
            <p:cNvSpPr/>
            <p:nvPr/>
          </p:nvSpPr>
          <p:spPr>
            <a:xfrm>
              <a:off x="80907" y="279043"/>
              <a:ext cx="930791" cy="930791"/>
            </a:xfrm>
            <a:prstGeom prst="ellipse">
              <a:avLst/>
            </a:prstGeom>
            <a:solidFill>
              <a:schemeClr val="lt1"/>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6" name="Google Shape;323;p23">
              <a:extLst>
                <a:ext uri="{FF2B5EF4-FFF2-40B4-BE49-F238E27FC236}">
                  <a16:creationId xmlns:a16="http://schemas.microsoft.com/office/drawing/2014/main" id="{7E792DDD-237A-4799-9DEB-3FDBE8AEBD42}"/>
                </a:ext>
              </a:extLst>
            </p:cNvPr>
            <p:cNvSpPr/>
            <p:nvPr/>
          </p:nvSpPr>
          <p:spPr>
            <a:xfrm>
              <a:off x="973219" y="1489267"/>
              <a:ext cx="5679740" cy="744633"/>
            </a:xfrm>
            <a:prstGeom prst="rect">
              <a:avLst/>
            </a:prstGeom>
            <a:solidFill>
              <a:srgbClr val="47D67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7" name="Google Shape;324;p23">
              <a:extLst>
                <a:ext uri="{FF2B5EF4-FFF2-40B4-BE49-F238E27FC236}">
                  <a16:creationId xmlns:a16="http://schemas.microsoft.com/office/drawing/2014/main" id="{AD00F174-3FC8-4D02-A2BC-4CBDF5F5A243}"/>
                </a:ext>
              </a:extLst>
            </p:cNvPr>
            <p:cNvSpPr txBox="1"/>
            <p:nvPr/>
          </p:nvSpPr>
          <p:spPr>
            <a:xfrm>
              <a:off x="973218" y="1489267"/>
              <a:ext cx="5679740" cy="744633"/>
            </a:xfrm>
            <a:prstGeom prst="rect">
              <a:avLst/>
            </a:prstGeom>
            <a:noFill/>
            <a:ln>
              <a:noFill/>
            </a:ln>
          </p:spPr>
          <p:txBody>
            <a:bodyPr spcFirstLastPara="1" wrap="square" lIns="591050" tIns="99050" rIns="99050" bIns="99050" anchor="ctr" anchorCtr="0">
              <a:noAutofit/>
            </a:bodyPr>
            <a:lstStyle/>
            <a:p>
              <a:pPr marL="0" marR="0" lvl="0" indent="0" algn="l" rtl="0">
                <a:lnSpc>
                  <a:spcPct val="90000"/>
                </a:lnSpc>
                <a:spcBef>
                  <a:spcPts val="0"/>
                </a:spcBef>
                <a:spcAft>
                  <a:spcPts val="0"/>
                </a:spcAft>
                <a:buClr>
                  <a:schemeClr val="dk1"/>
                </a:buClr>
                <a:buSzPts val="3900"/>
                <a:buFont typeface="Arial"/>
                <a:buNone/>
              </a:pPr>
              <a:r>
                <a:rPr lang="en-US" sz="3900" noProof="0" dirty="0">
                  <a:solidFill>
                    <a:schemeClr val="dk1"/>
                  </a:solidFill>
                  <a:latin typeface="Arial"/>
                  <a:ea typeface="Arial"/>
                  <a:cs typeface="Arial"/>
                  <a:sym typeface="Arial"/>
                </a:rPr>
                <a:t>Methodology</a:t>
              </a:r>
              <a:endParaRPr lang="en-US" noProof="0" dirty="0"/>
            </a:p>
          </p:txBody>
        </p:sp>
        <p:sp>
          <p:nvSpPr>
            <p:cNvPr id="38" name="Google Shape;325;p23">
              <a:extLst>
                <a:ext uri="{FF2B5EF4-FFF2-40B4-BE49-F238E27FC236}">
                  <a16:creationId xmlns:a16="http://schemas.microsoft.com/office/drawing/2014/main" id="{A9337D16-AF96-41C2-8B2B-9EF6E3CAA0FE}"/>
                </a:ext>
              </a:extLst>
            </p:cNvPr>
            <p:cNvSpPr/>
            <p:nvPr/>
          </p:nvSpPr>
          <p:spPr>
            <a:xfrm>
              <a:off x="507823" y="1396187"/>
              <a:ext cx="930791" cy="930791"/>
            </a:xfrm>
            <a:prstGeom prst="ellipse">
              <a:avLst/>
            </a:prstGeom>
            <a:solidFill>
              <a:schemeClr val="lt1"/>
            </a:solidFill>
            <a:ln w="25400" cap="flat" cmpd="sng">
              <a:solidFill>
                <a:srgbClr val="47D6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9" name="Google Shape;326;p23">
              <a:extLst>
                <a:ext uri="{FF2B5EF4-FFF2-40B4-BE49-F238E27FC236}">
                  <a16:creationId xmlns:a16="http://schemas.microsoft.com/office/drawing/2014/main" id="{D54417EA-84BC-4B8A-A1C0-E4675C6AFD20}"/>
                </a:ext>
              </a:extLst>
            </p:cNvPr>
            <p:cNvSpPr/>
            <p:nvPr/>
          </p:nvSpPr>
          <p:spPr>
            <a:xfrm>
              <a:off x="973219" y="2606411"/>
              <a:ext cx="5679740" cy="744633"/>
            </a:xfrm>
            <a:prstGeom prst="rect">
              <a:avLst/>
            </a:prstGeom>
            <a:solidFill>
              <a:srgbClr val="ABE7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0" name="Google Shape;327;p23">
              <a:extLst>
                <a:ext uri="{FF2B5EF4-FFF2-40B4-BE49-F238E27FC236}">
                  <a16:creationId xmlns:a16="http://schemas.microsoft.com/office/drawing/2014/main" id="{06D9C9A2-93BE-4352-9CA1-80EEBB221FF9}"/>
                </a:ext>
              </a:extLst>
            </p:cNvPr>
            <p:cNvSpPr txBox="1"/>
            <p:nvPr/>
          </p:nvSpPr>
          <p:spPr>
            <a:xfrm>
              <a:off x="973219" y="2606411"/>
              <a:ext cx="5679740" cy="744633"/>
            </a:xfrm>
            <a:prstGeom prst="rect">
              <a:avLst/>
            </a:prstGeom>
            <a:noFill/>
            <a:ln>
              <a:noFill/>
            </a:ln>
          </p:spPr>
          <p:txBody>
            <a:bodyPr spcFirstLastPara="1" wrap="square" lIns="591050" tIns="99050" rIns="99050" bIns="99050" anchor="ctr" anchorCtr="0">
              <a:noAutofit/>
            </a:bodyPr>
            <a:lstStyle/>
            <a:p>
              <a:pPr marL="0" marR="0" lvl="0" indent="0" algn="l" rtl="0">
                <a:lnSpc>
                  <a:spcPct val="90000"/>
                </a:lnSpc>
                <a:spcBef>
                  <a:spcPts val="0"/>
                </a:spcBef>
                <a:spcAft>
                  <a:spcPts val="0"/>
                </a:spcAft>
                <a:buClr>
                  <a:schemeClr val="dk1"/>
                </a:buClr>
                <a:buSzPts val="3900"/>
                <a:buFont typeface="Arial"/>
                <a:buNone/>
              </a:pPr>
              <a:r>
                <a:rPr lang="en-US" sz="3900" noProof="0" dirty="0">
                  <a:solidFill>
                    <a:schemeClr val="dk1"/>
                  </a:solidFill>
                  <a:latin typeface="Arial"/>
                  <a:ea typeface="Arial"/>
                  <a:cs typeface="Arial"/>
                  <a:sym typeface="Arial"/>
                </a:rPr>
                <a:t>Results</a:t>
              </a:r>
              <a:endParaRPr lang="en-US" noProof="0" dirty="0"/>
            </a:p>
          </p:txBody>
        </p:sp>
        <p:sp>
          <p:nvSpPr>
            <p:cNvPr id="41" name="Google Shape;328;p23">
              <a:extLst>
                <a:ext uri="{FF2B5EF4-FFF2-40B4-BE49-F238E27FC236}">
                  <a16:creationId xmlns:a16="http://schemas.microsoft.com/office/drawing/2014/main" id="{4EFF3A42-C39F-49D0-A44E-82CA23E35342}"/>
                </a:ext>
              </a:extLst>
            </p:cNvPr>
            <p:cNvSpPr/>
            <p:nvPr/>
          </p:nvSpPr>
          <p:spPr>
            <a:xfrm>
              <a:off x="507823" y="2513332"/>
              <a:ext cx="930791" cy="930791"/>
            </a:xfrm>
            <a:prstGeom prst="ellipse">
              <a:avLst/>
            </a:prstGeom>
            <a:solidFill>
              <a:schemeClr val="lt1"/>
            </a:solidFill>
            <a:ln w="25400" cap="flat" cmpd="sng">
              <a:solidFill>
                <a:srgbClr val="ABE7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2" name="Google Shape;329;p23">
              <a:extLst>
                <a:ext uri="{FF2B5EF4-FFF2-40B4-BE49-F238E27FC236}">
                  <a16:creationId xmlns:a16="http://schemas.microsoft.com/office/drawing/2014/main" id="{489AD4D1-3C4E-4A5E-B7AB-03D150BD9073}"/>
                </a:ext>
              </a:extLst>
            </p:cNvPr>
            <p:cNvSpPr/>
            <p:nvPr/>
          </p:nvSpPr>
          <p:spPr>
            <a:xfrm>
              <a:off x="546303" y="3723555"/>
              <a:ext cx="6106656" cy="744633"/>
            </a:xfrm>
            <a:prstGeom prst="rect">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3" name="Google Shape;330;p23">
              <a:extLst>
                <a:ext uri="{FF2B5EF4-FFF2-40B4-BE49-F238E27FC236}">
                  <a16:creationId xmlns:a16="http://schemas.microsoft.com/office/drawing/2014/main" id="{1B2C1BA2-9B8D-4673-9E64-1F4E2EE705F8}"/>
                </a:ext>
              </a:extLst>
            </p:cNvPr>
            <p:cNvSpPr txBox="1"/>
            <p:nvPr/>
          </p:nvSpPr>
          <p:spPr>
            <a:xfrm>
              <a:off x="546303" y="3723555"/>
              <a:ext cx="6106656" cy="744633"/>
            </a:xfrm>
            <a:prstGeom prst="rect">
              <a:avLst/>
            </a:prstGeom>
            <a:noFill/>
            <a:ln>
              <a:noFill/>
            </a:ln>
          </p:spPr>
          <p:txBody>
            <a:bodyPr spcFirstLastPara="1" wrap="square" lIns="591050" tIns="99050" rIns="99050" bIns="99050" anchor="ctr" anchorCtr="0">
              <a:noAutofit/>
            </a:bodyPr>
            <a:lstStyle/>
            <a:p>
              <a:pPr marL="0" marR="0" lvl="0" indent="0" algn="l" rtl="0">
                <a:lnSpc>
                  <a:spcPct val="90000"/>
                </a:lnSpc>
                <a:spcBef>
                  <a:spcPts val="0"/>
                </a:spcBef>
                <a:spcAft>
                  <a:spcPts val="0"/>
                </a:spcAft>
                <a:buClr>
                  <a:schemeClr val="dk1"/>
                </a:buClr>
                <a:buSzPts val="3900"/>
                <a:buFont typeface="Arial"/>
                <a:buNone/>
              </a:pPr>
              <a:r>
                <a:rPr lang="en-US" sz="3900" noProof="0" dirty="0">
                  <a:solidFill>
                    <a:schemeClr val="dk1"/>
                  </a:solidFill>
                  <a:latin typeface="Arial"/>
                  <a:ea typeface="Arial"/>
                  <a:cs typeface="Arial"/>
                  <a:sym typeface="Arial"/>
                </a:rPr>
                <a:t>Discussion</a:t>
              </a:r>
            </a:p>
          </p:txBody>
        </p:sp>
        <p:sp>
          <p:nvSpPr>
            <p:cNvPr id="44" name="Google Shape;331;p23">
              <a:extLst>
                <a:ext uri="{FF2B5EF4-FFF2-40B4-BE49-F238E27FC236}">
                  <a16:creationId xmlns:a16="http://schemas.microsoft.com/office/drawing/2014/main" id="{65E4070E-7418-4BD0-9C2E-241DA17D8925}"/>
                </a:ext>
              </a:extLst>
            </p:cNvPr>
            <p:cNvSpPr/>
            <p:nvPr/>
          </p:nvSpPr>
          <p:spPr>
            <a:xfrm>
              <a:off x="80907" y="3630476"/>
              <a:ext cx="930791" cy="930791"/>
            </a:xfrm>
            <a:prstGeom prst="ellipse">
              <a:avLst/>
            </a:prstGeom>
            <a:solidFill>
              <a:schemeClr val="lt1"/>
            </a:solidFill>
            <a:ln w="25400" cap="flat" cmpd="sng">
              <a:solidFill>
                <a:srgbClr val="F694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grpSp>
    </p:spTree>
    <p:extLst>
      <p:ext uri="{BB962C8B-B14F-4D97-AF65-F5344CB8AC3E}">
        <p14:creationId xmlns:p14="http://schemas.microsoft.com/office/powerpoint/2010/main" val="31749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698739" y="359788"/>
            <a:ext cx="10023968" cy="799757"/>
          </a:xfrm>
        </p:spPr>
        <p:txBody>
          <a:bodyPr>
            <a:noAutofit/>
          </a:bodyPr>
          <a:lstStyle/>
          <a:p>
            <a:pPr algn="ctr"/>
            <a:r>
              <a:rPr lang="en-US" sz="4400" b="1" noProof="0" dirty="0"/>
              <a:t>Sections of the article (Ending)</a:t>
            </a:r>
          </a:p>
        </p:txBody>
      </p:sp>
      <p:grpSp>
        <p:nvGrpSpPr>
          <p:cNvPr id="17" name="Google Shape;339;p24">
            <a:extLst>
              <a:ext uri="{FF2B5EF4-FFF2-40B4-BE49-F238E27FC236}">
                <a16:creationId xmlns:a16="http://schemas.microsoft.com/office/drawing/2014/main" id="{7A5182B0-3BE6-4EB1-AE61-28547739AF54}"/>
              </a:ext>
            </a:extLst>
          </p:cNvPr>
          <p:cNvGrpSpPr/>
          <p:nvPr/>
        </p:nvGrpSpPr>
        <p:grpSpPr>
          <a:xfrm>
            <a:off x="-2279610" y="510941"/>
            <a:ext cx="13551513" cy="6516179"/>
            <a:chOff x="-5471989" y="-837933"/>
            <a:chExt cx="13697715" cy="6516179"/>
          </a:xfrm>
        </p:grpSpPr>
        <p:sp>
          <p:nvSpPr>
            <p:cNvPr id="19" name="Google Shape;340;p24">
              <a:extLst>
                <a:ext uri="{FF2B5EF4-FFF2-40B4-BE49-F238E27FC236}">
                  <a16:creationId xmlns:a16="http://schemas.microsoft.com/office/drawing/2014/main" id="{79CC39C2-662E-4CC0-9980-68921A8BA0D3}"/>
                </a:ext>
              </a:extLst>
            </p:cNvPr>
            <p:cNvSpPr/>
            <p:nvPr/>
          </p:nvSpPr>
          <p:spPr>
            <a:xfrm>
              <a:off x="-5471989" y="-837933"/>
              <a:ext cx="6516179" cy="6516179"/>
            </a:xfrm>
            <a:prstGeom prst="blockArc">
              <a:avLst>
                <a:gd name="adj1" fmla="val 18900000"/>
                <a:gd name="adj2" fmla="val 2700000"/>
                <a:gd name="adj3" fmla="val 331"/>
              </a:avLst>
            </a:prstGeom>
            <a:noFill/>
            <a:ln w="25400" cap="flat" cmpd="sng">
              <a:solidFill>
                <a:schemeClr val="bg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 name="Google Shape;341;p24">
              <a:extLst>
                <a:ext uri="{FF2B5EF4-FFF2-40B4-BE49-F238E27FC236}">
                  <a16:creationId xmlns:a16="http://schemas.microsoft.com/office/drawing/2014/main" id="{1A391416-630F-4825-AF01-4AF53679E949}"/>
                </a:ext>
              </a:extLst>
            </p:cNvPr>
            <p:cNvSpPr/>
            <p:nvPr/>
          </p:nvSpPr>
          <p:spPr>
            <a:xfrm>
              <a:off x="671835" y="484031"/>
              <a:ext cx="5981776" cy="96806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 name="Google Shape;342;p24">
              <a:extLst>
                <a:ext uri="{FF2B5EF4-FFF2-40B4-BE49-F238E27FC236}">
                  <a16:creationId xmlns:a16="http://schemas.microsoft.com/office/drawing/2014/main" id="{7E8CAE2C-9373-45C0-818B-1F284556B6B0}"/>
                </a:ext>
              </a:extLst>
            </p:cNvPr>
            <p:cNvSpPr txBox="1"/>
            <p:nvPr/>
          </p:nvSpPr>
          <p:spPr>
            <a:xfrm>
              <a:off x="671835" y="484031"/>
              <a:ext cx="5981776" cy="968062"/>
            </a:xfrm>
            <a:prstGeom prst="rect">
              <a:avLst/>
            </a:prstGeom>
            <a:noFill/>
            <a:ln>
              <a:noFill/>
            </a:ln>
          </p:spPr>
          <p:txBody>
            <a:bodyPr spcFirstLastPara="1" wrap="square" lIns="768400" tIns="127000" rIns="127000" bIns="127000" anchor="ctr" anchorCtr="0">
              <a:noAutofit/>
            </a:bodyPr>
            <a:lstStyle/>
            <a:p>
              <a:pPr marL="0" marR="0" lvl="0" indent="0" algn="l" rtl="0">
                <a:lnSpc>
                  <a:spcPct val="90000"/>
                </a:lnSpc>
                <a:spcBef>
                  <a:spcPts val="0"/>
                </a:spcBef>
                <a:spcAft>
                  <a:spcPts val="0"/>
                </a:spcAft>
                <a:buClr>
                  <a:schemeClr val="dk1"/>
                </a:buClr>
                <a:buSzPts val="5000"/>
                <a:buFont typeface="Arial"/>
                <a:buNone/>
              </a:pPr>
              <a:r>
                <a:rPr lang="en-US" sz="5000" noProof="0" dirty="0">
                  <a:solidFill>
                    <a:schemeClr val="dk1"/>
                  </a:solidFill>
                  <a:latin typeface="Arial"/>
                  <a:ea typeface="Arial"/>
                  <a:cs typeface="Arial"/>
                  <a:sym typeface="Arial"/>
                </a:rPr>
                <a:t>Conclusions</a:t>
              </a:r>
              <a:endParaRPr lang="en-US" noProof="0" dirty="0"/>
            </a:p>
          </p:txBody>
        </p:sp>
        <p:sp>
          <p:nvSpPr>
            <p:cNvPr id="22" name="Google Shape;343;p24">
              <a:extLst>
                <a:ext uri="{FF2B5EF4-FFF2-40B4-BE49-F238E27FC236}">
                  <a16:creationId xmlns:a16="http://schemas.microsoft.com/office/drawing/2014/main" id="{201ED0BD-A778-4007-9364-9B57D7C99F78}"/>
                </a:ext>
              </a:extLst>
            </p:cNvPr>
            <p:cNvSpPr/>
            <p:nvPr/>
          </p:nvSpPr>
          <p:spPr>
            <a:xfrm>
              <a:off x="66796" y="363023"/>
              <a:ext cx="1210077" cy="1210077"/>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3" name="Google Shape;344;p24">
              <a:extLst>
                <a:ext uri="{FF2B5EF4-FFF2-40B4-BE49-F238E27FC236}">
                  <a16:creationId xmlns:a16="http://schemas.microsoft.com/office/drawing/2014/main" id="{510AB442-7FFD-498F-B367-2B35863B798E}"/>
                </a:ext>
              </a:extLst>
            </p:cNvPr>
            <p:cNvSpPr/>
            <p:nvPr/>
          </p:nvSpPr>
          <p:spPr>
            <a:xfrm>
              <a:off x="1023725" y="1936124"/>
              <a:ext cx="5629885" cy="96806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4" name="Google Shape;345;p24">
              <a:extLst>
                <a:ext uri="{FF2B5EF4-FFF2-40B4-BE49-F238E27FC236}">
                  <a16:creationId xmlns:a16="http://schemas.microsoft.com/office/drawing/2014/main" id="{4C80FE5E-AD94-4E51-B846-77D7FAEE1786}"/>
                </a:ext>
              </a:extLst>
            </p:cNvPr>
            <p:cNvSpPr txBox="1"/>
            <p:nvPr/>
          </p:nvSpPr>
          <p:spPr>
            <a:xfrm>
              <a:off x="1023725" y="1936124"/>
              <a:ext cx="7202001" cy="968062"/>
            </a:xfrm>
            <a:prstGeom prst="rect">
              <a:avLst/>
            </a:prstGeom>
            <a:noFill/>
            <a:ln>
              <a:noFill/>
            </a:ln>
          </p:spPr>
          <p:txBody>
            <a:bodyPr spcFirstLastPara="1" wrap="square" lIns="768400" tIns="127000" rIns="127000" bIns="127000" anchor="ctr" anchorCtr="0">
              <a:noAutofit/>
            </a:bodyPr>
            <a:lstStyle/>
            <a:p>
              <a:pPr marL="0" marR="0" lvl="0" indent="0" algn="l" rtl="0">
                <a:lnSpc>
                  <a:spcPct val="90000"/>
                </a:lnSpc>
                <a:spcBef>
                  <a:spcPts val="0"/>
                </a:spcBef>
                <a:spcAft>
                  <a:spcPts val="0"/>
                </a:spcAft>
                <a:buClr>
                  <a:schemeClr val="dk1"/>
                </a:buClr>
                <a:buSzPts val="5000"/>
                <a:buFont typeface="Arial"/>
                <a:buNone/>
              </a:pPr>
              <a:r>
                <a:rPr lang="en-US" sz="4000" noProof="0" dirty="0">
                  <a:solidFill>
                    <a:schemeClr val="dk1"/>
                  </a:solidFill>
                  <a:latin typeface="Arial"/>
                  <a:ea typeface="Arial"/>
                  <a:cs typeface="Arial"/>
                  <a:sym typeface="Arial"/>
                </a:rPr>
                <a:t>Acknowledgements</a:t>
              </a:r>
              <a:endParaRPr lang="en-US" sz="4000" noProof="0" dirty="0"/>
            </a:p>
          </p:txBody>
        </p:sp>
        <p:sp>
          <p:nvSpPr>
            <p:cNvPr id="25" name="Google Shape;346;p24">
              <a:extLst>
                <a:ext uri="{FF2B5EF4-FFF2-40B4-BE49-F238E27FC236}">
                  <a16:creationId xmlns:a16="http://schemas.microsoft.com/office/drawing/2014/main" id="{95FF0BCA-A267-4BFF-818A-10C3C57F01BB}"/>
                </a:ext>
              </a:extLst>
            </p:cNvPr>
            <p:cNvSpPr/>
            <p:nvPr/>
          </p:nvSpPr>
          <p:spPr>
            <a:xfrm>
              <a:off x="418686" y="1815117"/>
              <a:ext cx="1210077" cy="1210077"/>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6" name="Google Shape;347;p24">
              <a:extLst>
                <a:ext uri="{FF2B5EF4-FFF2-40B4-BE49-F238E27FC236}">
                  <a16:creationId xmlns:a16="http://schemas.microsoft.com/office/drawing/2014/main" id="{1E2CD194-04DF-4269-884A-CD710B4B6047}"/>
                </a:ext>
              </a:extLst>
            </p:cNvPr>
            <p:cNvSpPr/>
            <p:nvPr/>
          </p:nvSpPr>
          <p:spPr>
            <a:xfrm>
              <a:off x="671835" y="3388218"/>
              <a:ext cx="5981776" cy="96806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7" name="Google Shape;348;p24">
              <a:extLst>
                <a:ext uri="{FF2B5EF4-FFF2-40B4-BE49-F238E27FC236}">
                  <a16:creationId xmlns:a16="http://schemas.microsoft.com/office/drawing/2014/main" id="{CC4E397C-CC8D-4446-9DB5-646E7D4C8B64}"/>
                </a:ext>
              </a:extLst>
            </p:cNvPr>
            <p:cNvSpPr txBox="1"/>
            <p:nvPr/>
          </p:nvSpPr>
          <p:spPr>
            <a:xfrm>
              <a:off x="671835" y="3388218"/>
              <a:ext cx="5981776" cy="968062"/>
            </a:xfrm>
            <a:prstGeom prst="rect">
              <a:avLst/>
            </a:prstGeom>
            <a:noFill/>
            <a:ln>
              <a:noFill/>
            </a:ln>
          </p:spPr>
          <p:txBody>
            <a:bodyPr spcFirstLastPara="1" wrap="square" lIns="768400" tIns="127000" rIns="127000" bIns="127000" anchor="ctr" anchorCtr="0">
              <a:noAutofit/>
            </a:bodyPr>
            <a:lstStyle/>
            <a:p>
              <a:pPr marL="0" marR="0" lvl="0" indent="0" algn="l" rtl="0">
                <a:lnSpc>
                  <a:spcPct val="90000"/>
                </a:lnSpc>
                <a:spcBef>
                  <a:spcPts val="0"/>
                </a:spcBef>
                <a:spcAft>
                  <a:spcPts val="0"/>
                </a:spcAft>
                <a:buClr>
                  <a:schemeClr val="dk1"/>
                </a:buClr>
                <a:buSzPts val="5000"/>
                <a:buFont typeface="Arial"/>
                <a:buNone/>
              </a:pPr>
              <a:r>
                <a:rPr lang="en-US" sz="5000" noProof="0" dirty="0" err="1">
                  <a:solidFill>
                    <a:schemeClr val="dk1"/>
                  </a:solidFill>
                  <a:latin typeface="Arial"/>
                  <a:ea typeface="Arial"/>
                  <a:cs typeface="Arial"/>
                  <a:sym typeface="Arial"/>
                </a:rPr>
                <a:t>Referenc</a:t>
              </a:r>
              <a:r>
                <a:rPr lang="en-US" sz="5000" dirty="0">
                  <a:solidFill>
                    <a:schemeClr val="dk1"/>
                  </a:solidFill>
                  <a:latin typeface="Arial"/>
                  <a:ea typeface="Arial"/>
                  <a:cs typeface="Arial"/>
                  <a:sym typeface="Arial"/>
                </a:rPr>
                <a:t>es</a:t>
              </a:r>
              <a:endParaRPr lang="en-US" noProof="0" dirty="0"/>
            </a:p>
          </p:txBody>
        </p:sp>
        <p:sp>
          <p:nvSpPr>
            <p:cNvPr id="28" name="Google Shape;349;p24">
              <a:extLst>
                <a:ext uri="{FF2B5EF4-FFF2-40B4-BE49-F238E27FC236}">
                  <a16:creationId xmlns:a16="http://schemas.microsoft.com/office/drawing/2014/main" id="{C48EA0B2-D6E6-40CF-9D4D-22E91137A91F}"/>
                </a:ext>
              </a:extLst>
            </p:cNvPr>
            <p:cNvSpPr/>
            <p:nvPr/>
          </p:nvSpPr>
          <p:spPr>
            <a:xfrm>
              <a:off x="66796" y="3267210"/>
              <a:ext cx="1210077" cy="1210077"/>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grpSp>
    </p:spTree>
    <p:extLst>
      <p:ext uri="{BB962C8B-B14F-4D97-AF65-F5344CB8AC3E}">
        <p14:creationId xmlns:p14="http://schemas.microsoft.com/office/powerpoint/2010/main" val="177425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843118" y="343956"/>
            <a:ext cx="10023968" cy="799757"/>
          </a:xfrm>
        </p:spPr>
        <p:txBody>
          <a:bodyPr>
            <a:noAutofit/>
          </a:bodyPr>
          <a:lstStyle/>
          <a:p>
            <a:pPr algn="ctr"/>
            <a:r>
              <a:rPr lang="en-US" sz="4400" b="1" noProof="0" dirty="0"/>
              <a:t>Recommended Writing Order</a:t>
            </a:r>
          </a:p>
        </p:txBody>
      </p:sp>
      <p:grpSp>
        <p:nvGrpSpPr>
          <p:cNvPr id="14" name="Google Shape;357;p25">
            <a:extLst>
              <a:ext uri="{FF2B5EF4-FFF2-40B4-BE49-F238E27FC236}">
                <a16:creationId xmlns:a16="http://schemas.microsoft.com/office/drawing/2014/main" id="{D9907888-80B7-41F6-A1EC-CAF3370ED05A}"/>
              </a:ext>
            </a:extLst>
          </p:cNvPr>
          <p:cNvGrpSpPr/>
          <p:nvPr/>
        </p:nvGrpSpPr>
        <p:grpSpPr>
          <a:xfrm>
            <a:off x="-2059290" y="526982"/>
            <a:ext cx="12125600" cy="6516179"/>
            <a:chOff x="-5469811" y="-837933"/>
            <a:chExt cx="12125600" cy="6516179"/>
          </a:xfrm>
        </p:grpSpPr>
        <p:sp>
          <p:nvSpPr>
            <p:cNvPr id="15" name="Google Shape;358;p25">
              <a:extLst>
                <a:ext uri="{FF2B5EF4-FFF2-40B4-BE49-F238E27FC236}">
                  <a16:creationId xmlns:a16="http://schemas.microsoft.com/office/drawing/2014/main" id="{DCCD85BF-8C9C-4AC3-AAEB-2487CFA2ACF2}"/>
                </a:ext>
              </a:extLst>
            </p:cNvPr>
            <p:cNvSpPr/>
            <p:nvPr/>
          </p:nvSpPr>
          <p:spPr>
            <a:xfrm>
              <a:off x="-5469811" y="-837933"/>
              <a:ext cx="6516179" cy="6516179"/>
            </a:xfrm>
            <a:prstGeom prst="blockArc">
              <a:avLst>
                <a:gd name="adj1" fmla="val 18900000"/>
                <a:gd name="adj2" fmla="val 2700000"/>
                <a:gd name="adj3" fmla="val 331"/>
              </a:avLst>
            </a:prstGeom>
            <a:noFill/>
            <a:ln w="254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 name="Google Shape;359;p25">
              <a:extLst>
                <a:ext uri="{FF2B5EF4-FFF2-40B4-BE49-F238E27FC236}">
                  <a16:creationId xmlns:a16="http://schemas.microsoft.com/office/drawing/2014/main" id="{EC508802-780F-4D63-BFE7-21EAE0BC6DFC}"/>
                </a:ext>
              </a:extLst>
            </p:cNvPr>
            <p:cNvSpPr/>
            <p:nvPr/>
          </p:nvSpPr>
          <p:spPr>
            <a:xfrm>
              <a:off x="339547" y="220040"/>
              <a:ext cx="6316241"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9" name="Google Shape;360;p25">
              <a:extLst>
                <a:ext uri="{FF2B5EF4-FFF2-40B4-BE49-F238E27FC236}">
                  <a16:creationId xmlns:a16="http://schemas.microsoft.com/office/drawing/2014/main" id="{EE3E423A-5C06-44A5-BCFD-C6DB29AD7BCB}"/>
                </a:ext>
              </a:extLst>
            </p:cNvPr>
            <p:cNvSpPr txBox="1"/>
            <p:nvPr/>
          </p:nvSpPr>
          <p:spPr>
            <a:xfrm>
              <a:off x="339547" y="220040"/>
              <a:ext cx="6316241"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Methods</a:t>
              </a:r>
              <a:endParaRPr lang="en-US" noProof="0" dirty="0"/>
            </a:p>
          </p:txBody>
        </p:sp>
        <p:sp>
          <p:nvSpPr>
            <p:cNvPr id="30" name="Google Shape;361;p25">
              <a:extLst>
                <a:ext uri="{FF2B5EF4-FFF2-40B4-BE49-F238E27FC236}">
                  <a16:creationId xmlns:a16="http://schemas.microsoft.com/office/drawing/2014/main" id="{BC5B2AD7-49F4-413F-8F10-5418A1F91275}"/>
                </a:ext>
              </a:extLst>
            </p:cNvPr>
            <p:cNvSpPr/>
            <p:nvPr/>
          </p:nvSpPr>
          <p:spPr>
            <a:xfrm>
              <a:off x="64618" y="165054"/>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1" name="Google Shape;362;p25">
              <a:extLst>
                <a:ext uri="{FF2B5EF4-FFF2-40B4-BE49-F238E27FC236}">
                  <a16:creationId xmlns:a16="http://schemas.microsoft.com/office/drawing/2014/main" id="{80EADC3E-E0BC-4771-9CC4-BBA9D2BDE515}"/>
                </a:ext>
              </a:extLst>
            </p:cNvPr>
            <p:cNvSpPr/>
            <p:nvPr/>
          </p:nvSpPr>
          <p:spPr>
            <a:xfrm>
              <a:off x="737905" y="880259"/>
              <a:ext cx="5917884"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2" name="Google Shape;363;p25">
              <a:extLst>
                <a:ext uri="{FF2B5EF4-FFF2-40B4-BE49-F238E27FC236}">
                  <a16:creationId xmlns:a16="http://schemas.microsoft.com/office/drawing/2014/main" id="{CDCFD093-340C-4AE3-98FD-DE98E004FB94}"/>
                </a:ext>
              </a:extLst>
            </p:cNvPr>
            <p:cNvSpPr txBox="1"/>
            <p:nvPr/>
          </p:nvSpPr>
          <p:spPr>
            <a:xfrm>
              <a:off x="737905" y="880259"/>
              <a:ext cx="5917884"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Results</a:t>
              </a:r>
              <a:endParaRPr lang="en-US" noProof="0" dirty="0"/>
            </a:p>
          </p:txBody>
        </p:sp>
        <p:sp>
          <p:nvSpPr>
            <p:cNvPr id="33" name="Google Shape;364;p25">
              <a:extLst>
                <a:ext uri="{FF2B5EF4-FFF2-40B4-BE49-F238E27FC236}">
                  <a16:creationId xmlns:a16="http://schemas.microsoft.com/office/drawing/2014/main" id="{C444AA94-3242-4F81-B5BB-8D578DE1C182}"/>
                </a:ext>
              </a:extLst>
            </p:cNvPr>
            <p:cNvSpPr/>
            <p:nvPr/>
          </p:nvSpPr>
          <p:spPr>
            <a:xfrm>
              <a:off x="462975" y="825273"/>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4" name="Google Shape;365;p25">
              <a:extLst>
                <a:ext uri="{FF2B5EF4-FFF2-40B4-BE49-F238E27FC236}">
                  <a16:creationId xmlns:a16="http://schemas.microsoft.com/office/drawing/2014/main" id="{F5793922-E605-47F1-AEB7-EB5A6CC7BB82}"/>
                </a:ext>
              </a:extLst>
            </p:cNvPr>
            <p:cNvSpPr/>
            <p:nvPr/>
          </p:nvSpPr>
          <p:spPr>
            <a:xfrm>
              <a:off x="956203" y="1539993"/>
              <a:ext cx="5699586"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5" name="Google Shape;366;p25">
              <a:extLst>
                <a:ext uri="{FF2B5EF4-FFF2-40B4-BE49-F238E27FC236}">
                  <a16:creationId xmlns:a16="http://schemas.microsoft.com/office/drawing/2014/main" id="{3A0A4B23-5AA2-4B64-9CA8-584EE810DB90}"/>
                </a:ext>
              </a:extLst>
            </p:cNvPr>
            <p:cNvSpPr txBox="1"/>
            <p:nvPr/>
          </p:nvSpPr>
          <p:spPr>
            <a:xfrm>
              <a:off x="956203" y="1539993"/>
              <a:ext cx="5699586"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Figures and tables</a:t>
              </a:r>
              <a:endParaRPr lang="en-US" noProof="0" dirty="0"/>
            </a:p>
          </p:txBody>
        </p:sp>
        <p:sp>
          <p:nvSpPr>
            <p:cNvPr id="36" name="Google Shape;367;p25">
              <a:extLst>
                <a:ext uri="{FF2B5EF4-FFF2-40B4-BE49-F238E27FC236}">
                  <a16:creationId xmlns:a16="http://schemas.microsoft.com/office/drawing/2014/main" id="{116EF096-7F95-4478-9FFF-1E0DD8533014}"/>
                </a:ext>
              </a:extLst>
            </p:cNvPr>
            <p:cNvSpPr/>
            <p:nvPr/>
          </p:nvSpPr>
          <p:spPr>
            <a:xfrm>
              <a:off x="681273" y="1485007"/>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7" name="Google Shape;368;p25">
              <a:extLst>
                <a:ext uri="{FF2B5EF4-FFF2-40B4-BE49-F238E27FC236}">
                  <a16:creationId xmlns:a16="http://schemas.microsoft.com/office/drawing/2014/main" id="{A6773A4B-A6E1-4E66-AFF6-322E591898E0}"/>
                </a:ext>
              </a:extLst>
            </p:cNvPr>
            <p:cNvSpPr/>
            <p:nvPr/>
          </p:nvSpPr>
          <p:spPr>
            <a:xfrm>
              <a:off x="1025904" y="2200212"/>
              <a:ext cx="5629885"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38" name="Google Shape;369;p25">
              <a:extLst>
                <a:ext uri="{FF2B5EF4-FFF2-40B4-BE49-F238E27FC236}">
                  <a16:creationId xmlns:a16="http://schemas.microsoft.com/office/drawing/2014/main" id="{A93C03AE-C1AA-4230-9EA4-87C60363752A}"/>
                </a:ext>
              </a:extLst>
            </p:cNvPr>
            <p:cNvSpPr txBox="1"/>
            <p:nvPr/>
          </p:nvSpPr>
          <p:spPr>
            <a:xfrm>
              <a:off x="1025904" y="2200212"/>
              <a:ext cx="5629885"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Discussion</a:t>
              </a:r>
            </a:p>
          </p:txBody>
        </p:sp>
        <p:sp>
          <p:nvSpPr>
            <p:cNvPr id="39" name="Google Shape;370;p25">
              <a:extLst>
                <a:ext uri="{FF2B5EF4-FFF2-40B4-BE49-F238E27FC236}">
                  <a16:creationId xmlns:a16="http://schemas.microsoft.com/office/drawing/2014/main" id="{8825F00C-8C52-49D1-A959-2857E4076741}"/>
                </a:ext>
              </a:extLst>
            </p:cNvPr>
            <p:cNvSpPr/>
            <p:nvPr/>
          </p:nvSpPr>
          <p:spPr>
            <a:xfrm>
              <a:off x="750974" y="2145226"/>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0" name="Google Shape;371;p25">
              <a:extLst>
                <a:ext uri="{FF2B5EF4-FFF2-40B4-BE49-F238E27FC236}">
                  <a16:creationId xmlns:a16="http://schemas.microsoft.com/office/drawing/2014/main" id="{C4D4FA83-2AF3-43B8-AD5B-C27CD6BF1C59}"/>
                </a:ext>
              </a:extLst>
            </p:cNvPr>
            <p:cNvSpPr/>
            <p:nvPr/>
          </p:nvSpPr>
          <p:spPr>
            <a:xfrm>
              <a:off x="956203" y="2860430"/>
              <a:ext cx="5699586"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1" name="Google Shape;372;p25">
              <a:extLst>
                <a:ext uri="{FF2B5EF4-FFF2-40B4-BE49-F238E27FC236}">
                  <a16:creationId xmlns:a16="http://schemas.microsoft.com/office/drawing/2014/main" id="{3C77E1C8-442E-4A29-B5E7-343BE07599FF}"/>
                </a:ext>
              </a:extLst>
            </p:cNvPr>
            <p:cNvSpPr txBox="1"/>
            <p:nvPr/>
          </p:nvSpPr>
          <p:spPr>
            <a:xfrm>
              <a:off x="956203" y="2860430"/>
              <a:ext cx="5699586"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Conclusions</a:t>
              </a:r>
              <a:endParaRPr lang="en-US" noProof="0" dirty="0"/>
            </a:p>
          </p:txBody>
        </p:sp>
        <p:sp>
          <p:nvSpPr>
            <p:cNvPr id="42" name="Google Shape;373;p25">
              <a:extLst>
                <a:ext uri="{FF2B5EF4-FFF2-40B4-BE49-F238E27FC236}">
                  <a16:creationId xmlns:a16="http://schemas.microsoft.com/office/drawing/2014/main" id="{0E2791E4-DD09-4651-9EF4-78B0A3F738AA}"/>
                </a:ext>
              </a:extLst>
            </p:cNvPr>
            <p:cNvSpPr/>
            <p:nvPr/>
          </p:nvSpPr>
          <p:spPr>
            <a:xfrm>
              <a:off x="681273" y="2805444"/>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3" name="Google Shape;374;p25">
              <a:extLst>
                <a:ext uri="{FF2B5EF4-FFF2-40B4-BE49-F238E27FC236}">
                  <a16:creationId xmlns:a16="http://schemas.microsoft.com/office/drawing/2014/main" id="{FA618770-DED0-4842-9FB2-3AF2D5859E38}"/>
                </a:ext>
              </a:extLst>
            </p:cNvPr>
            <p:cNvSpPr/>
            <p:nvPr/>
          </p:nvSpPr>
          <p:spPr>
            <a:xfrm>
              <a:off x="737905" y="3520165"/>
              <a:ext cx="5917884"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4" name="Google Shape;375;p25">
              <a:extLst>
                <a:ext uri="{FF2B5EF4-FFF2-40B4-BE49-F238E27FC236}">
                  <a16:creationId xmlns:a16="http://schemas.microsoft.com/office/drawing/2014/main" id="{F7569A9F-AA88-486C-8147-CDF395145298}"/>
                </a:ext>
              </a:extLst>
            </p:cNvPr>
            <p:cNvSpPr txBox="1"/>
            <p:nvPr/>
          </p:nvSpPr>
          <p:spPr>
            <a:xfrm>
              <a:off x="737905" y="3520165"/>
              <a:ext cx="5917884"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Introduction</a:t>
              </a:r>
              <a:endParaRPr lang="en-US" noProof="0" dirty="0"/>
            </a:p>
          </p:txBody>
        </p:sp>
        <p:sp>
          <p:nvSpPr>
            <p:cNvPr id="45" name="Google Shape;376;p25">
              <a:extLst>
                <a:ext uri="{FF2B5EF4-FFF2-40B4-BE49-F238E27FC236}">
                  <a16:creationId xmlns:a16="http://schemas.microsoft.com/office/drawing/2014/main" id="{42E48571-3CD9-4682-9A13-FF940EF74FCD}"/>
                </a:ext>
              </a:extLst>
            </p:cNvPr>
            <p:cNvSpPr/>
            <p:nvPr/>
          </p:nvSpPr>
          <p:spPr>
            <a:xfrm>
              <a:off x="462975" y="3465179"/>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6" name="Google Shape;377;p25">
              <a:extLst>
                <a:ext uri="{FF2B5EF4-FFF2-40B4-BE49-F238E27FC236}">
                  <a16:creationId xmlns:a16="http://schemas.microsoft.com/office/drawing/2014/main" id="{3052E260-6854-4F64-A296-DDE15EDFA674}"/>
                </a:ext>
              </a:extLst>
            </p:cNvPr>
            <p:cNvSpPr/>
            <p:nvPr/>
          </p:nvSpPr>
          <p:spPr>
            <a:xfrm>
              <a:off x="339547" y="4180383"/>
              <a:ext cx="6316241" cy="43988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47" name="Google Shape;378;p25">
              <a:extLst>
                <a:ext uri="{FF2B5EF4-FFF2-40B4-BE49-F238E27FC236}">
                  <a16:creationId xmlns:a16="http://schemas.microsoft.com/office/drawing/2014/main" id="{B7B472DB-CF36-4A5D-A6AB-8BEB51037D25}"/>
                </a:ext>
              </a:extLst>
            </p:cNvPr>
            <p:cNvSpPr txBox="1"/>
            <p:nvPr/>
          </p:nvSpPr>
          <p:spPr>
            <a:xfrm>
              <a:off x="339547" y="4180383"/>
              <a:ext cx="6316241" cy="439887"/>
            </a:xfrm>
            <a:prstGeom prst="rect">
              <a:avLst/>
            </a:prstGeom>
            <a:noFill/>
            <a:ln>
              <a:noFill/>
            </a:ln>
          </p:spPr>
          <p:txBody>
            <a:bodyPr spcFirstLastPara="1" wrap="square" lIns="34915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noProof="0" dirty="0">
                  <a:solidFill>
                    <a:schemeClr val="dk1"/>
                  </a:solidFill>
                  <a:latin typeface="Arial"/>
                  <a:ea typeface="Arial"/>
                  <a:cs typeface="Arial"/>
                  <a:sym typeface="Arial"/>
                </a:rPr>
                <a:t>Title and key words</a:t>
              </a:r>
              <a:endParaRPr lang="en-US" noProof="0" dirty="0"/>
            </a:p>
          </p:txBody>
        </p:sp>
        <p:sp>
          <p:nvSpPr>
            <p:cNvPr id="48" name="Google Shape;379;p25">
              <a:extLst>
                <a:ext uri="{FF2B5EF4-FFF2-40B4-BE49-F238E27FC236}">
                  <a16:creationId xmlns:a16="http://schemas.microsoft.com/office/drawing/2014/main" id="{434CCBDB-D477-4442-BC81-2C7BF397A849}"/>
                </a:ext>
              </a:extLst>
            </p:cNvPr>
            <p:cNvSpPr/>
            <p:nvPr/>
          </p:nvSpPr>
          <p:spPr>
            <a:xfrm>
              <a:off x="64618" y="4125397"/>
              <a:ext cx="549859" cy="549859"/>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grpSp>
    </p:spTree>
    <p:extLst>
      <p:ext uri="{BB962C8B-B14F-4D97-AF65-F5344CB8AC3E}">
        <p14:creationId xmlns:p14="http://schemas.microsoft.com/office/powerpoint/2010/main" val="78669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506233" y="0"/>
            <a:ext cx="10023968" cy="799757"/>
          </a:xfrm>
        </p:spPr>
        <p:txBody>
          <a:bodyPr>
            <a:noAutofit/>
          </a:bodyPr>
          <a:lstStyle/>
          <a:p>
            <a:pPr algn="ctr"/>
            <a:r>
              <a:rPr lang="en-US" sz="4000" b="1" noProof="0" dirty="0"/>
              <a:t>Methodology – general recommendations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1247212" y="1395955"/>
            <a:ext cx="10282989" cy="420435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b="1" dirty="0"/>
              <a:t>Tense and Sequence:</a:t>
            </a:r>
            <a:r>
              <a:rPr lang="en-US" dirty="0"/>
              <a:t> Write in past tense and follow a chronological sequence to describe how the study was conducted.</a:t>
            </a:r>
          </a:p>
          <a:p>
            <a:pPr marL="285750" indent="-285750">
              <a:lnSpc>
                <a:spcPct val="150000"/>
              </a:lnSpc>
              <a:buFont typeface="Arial" panose="020B0604020202020204" pitchFamily="34" charset="0"/>
              <a:buChar char="•"/>
            </a:pPr>
            <a:r>
              <a:rPr lang="en-US" b="1" dirty="0"/>
              <a:t>Objective of the Methodology:</a:t>
            </a:r>
            <a:r>
              <a:rPr lang="en-US" dirty="0"/>
              <a:t> Explain in detail the approach used to address the research question. This underpins the validity and reliability of the obtained results.</a:t>
            </a:r>
          </a:p>
          <a:p>
            <a:pPr marL="285750" indent="-285750">
              <a:lnSpc>
                <a:spcPct val="150000"/>
              </a:lnSpc>
              <a:buFont typeface="Arial" panose="020B0604020202020204" pitchFamily="34" charset="0"/>
              <a:buChar char="•"/>
            </a:pPr>
            <a:r>
              <a:rPr lang="en-US" b="1" dirty="0"/>
              <a:t>Reproducibility and Clarity:</a:t>
            </a:r>
            <a:r>
              <a:rPr lang="en-US" dirty="0"/>
              <a:t> Provide sufficient detail for others to replicate and understand your study.</a:t>
            </a:r>
          </a:p>
          <a:p>
            <a:pPr marL="285750" indent="-285750">
              <a:lnSpc>
                <a:spcPct val="150000"/>
              </a:lnSpc>
              <a:buFont typeface="Arial" panose="020B0604020202020204" pitchFamily="34" charset="0"/>
              <a:buChar char="•"/>
            </a:pPr>
            <a:r>
              <a:rPr lang="en-US" b="1" dirty="0"/>
              <a:t>Citations and References:</a:t>
            </a:r>
            <a:r>
              <a:rPr lang="en-US" dirty="0"/>
              <a:t> Even if the method is widely known, include precise bibliographic references for verification and follow-up.</a:t>
            </a:r>
          </a:p>
          <a:p>
            <a:pPr marL="285750" indent="-285750">
              <a:lnSpc>
                <a:spcPct val="150000"/>
              </a:lnSpc>
              <a:buFont typeface="Arial" panose="020B0604020202020204" pitchFamily="34" charset="0"/>
              <a:buChar char="•"/>
            </a:pPr>
            <a:r>
              <a:rPr lang="en-US" b="1" dirty="0"/>
              <a:t>Bioethical Considerations:</a:t>
            </a:r>
            <a:r>
              <a:rPr lang="en-US" dirty="0"/>
              <a:t> Clearly mention relevant ethical considerations, including ethical approval if required.</a:t>
            </a:r>
          </a:p>
          <a:p>
            <a:pPr marL="285750" indent="-285750">
              <a:lnSpc>
                <a:spcPct val="150000"/>
              </a:lnSpc>
              <a:buFont typeface="Arial" panose="020B0604020202020204" pitchFamily="34" charset="0"/>
              <a:buChar char="•"/>
            </a:pPr>
            <a:r>
              <a:rPr lang="en-US" b="1" dirty="0"/>
              <a:t>Results Separation:</a:t>
            </a:r>
            <a:r>
              <a:rPr lang="en-US" dirty="0"/>
              <a:t> Do not include results in this section; reserve them exclusively for the Results section.</a:t>
            </a:r>
          </a:p>
        </p:txBody>
      </p:sp>
    </p:spTree>
    <p:extLst>
      <p:ext uri="{BB962C8B-B14F-4D97-AF65-F5344CB8AC3E}">
        <p14:creationId xmlns:p14="http://schemas.microsoft.com/office/powerpoint/2010/main" val="255053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376722" y="288759"/>
            <a:ext cx="10023968" cy="799757"/>
          </a:xfrm>
        </p:spPr>
        <p:txBody>
          <a:bodyPr>
            <a:noAutofit/>
          </a:bodyPr>
          <a:lstStyle/>
          <a:p>
            <a:pPr algn="ctr"/>
            <a:r>
              <a:rPr lang="en-US" sz="4000" b="1" noProof="0" dirty="0"/>
              <a:t>Methodology – elements to be included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541867" y="1250701"/>
            <a:ext cx="11117845" cy="5078313"/>
          </a:xfrm>
          <a:prstGeom prst="rect">
            <a:avLst/>
          </a:prstGeom>
          <a:noFill/>
        </p:spPr>
        <p:txBody>
          <a:bodyPr wrap="square">
            <a:spAutoFit/>
          </a:bodyPr>
          <a:lstStyle/>
          <a:p>
            <a:pPr marL="285750" indent="-285750">
              <a:buFont typeface="Arial" panose="020B0604020202020204" pitchFamily="34" charset="0"/>
              <a:buChar char="•"/>
            </a:pPr>
            <a:r>
              <a:rPr lang="en-US" b="1" dirty="0"/>
              <a:t>Object of study:</a:t>
            </a:r>
            <a:r>
              <a:rPr lang="en-US" dirty="0"/>
              <a:t> Clearly specify whether the research object is abstract or physical, ensuring it can be recognized and defined by others.</a:t>
            </a:r>
          </a:p>
          <a:p>
            <a:pPr marL="285750" indent="-285750">
              <a:buFont typeface="Arial" panose="020B0604020202020204" pitchFamily="34" charset="0"/>
              <a:buChar char="•"/>
            </a:pPr>
            <a:r>
              <a:rPr lang="en-US" b="1" dirty="0"/>
              <a:t>Variables and Initial Conditions:</a:t>
            </a:r>
            <a:r>
              <a:rPr lang="en-US" dirty="0"/>
              <a:t> Provide details of influential variables and their relevant initial states, such as temperature, pressure, lighting, and time, among others.</a:t>
            </a:r>
          </a:p>
          <a:p>
            <a:pPr marL="285750" indent="-285750">
              <a:buFont typeface="Arial" panose="020B0604020202020204" pitchFamily="34" charset="0"/>
              <a:buChar char="•"/>
            </a:pPr>
            <a:r>
              <a:rPr lang="en-US" b="1" dirty="0"/>
              <a:t>Study Location:</a:t>
            </a:r>
            <a:r>
              <a:rPr lang="en-US" dirty="0"/>
              <a:t> Provide specific geographical data about the research site, including latitude and longitude coordinates, city, and region.</a:t>
            </a:r>
          </a:p>
          <a:p>
            <a:pPr marL="285750" indent="-285750">
              <a:buFont typeface="Arial" panose="020B0604020202020204" pitchFamily="34" charset="0"/>
              <a:buChar char="•"/>
            </a:pPr>
            <a:r>
              <a:rPr lang="en-US" b="1" dirty="0"/>
              <a:t>Data Analysis Approach:</a:t>
            </a:r>
            <a:r>
              <a:rPr lang="en-US" dirty="0"/>
              <a:t> Indicate whether a quantitative or qualitative approach was used, including the specific statistical techniques applied to data analysis.</a:t>
            </a:r>
          </a:p>
          <a:p>
            <a:pPr marL="285750" indent="-285750">
              <a:buFont typeface="Arial" panose="020B0604020202020204" pitchFamily="34" charset="0"/>
              <a:buChar char="•"/>
            </a:pPr>
            <a:r>
              <a:rPr lang="en-US" b="1" dirty="0"/>
              <a:t>Relevance and Context of the Experiment:</a:t>
            </a:r>
            <a:r>
              <a:rPr lang="en-US" dirty="0"/>
              <a:t> Include only pertinent information that clearly illustrates the circumstances and context in which the research was conducted.</a:t>
            </a:r>
          </a:p>
          <a:p>
            <a:pPr marL="285750" indent="-285750">
              <a:buFont typeface="Arial" panose="020B0604020202020204" pitchFamily="34" charset="0"/>
              <a:buChar char="•"/>
            </a:pPr>
            <a:r>
              <a:rPr lang="en-US" b="1" dirty="0"/>
              <a:t>Ethical Considerations:</a:t>
            </a:r>
            <a:r>
              <a:rPr lang="en-US" dirty="0"/>
              <a:t> Mention relevant bioethical considerations, including ethical approval if required.</a:t>
            </a:r>
          </a:p>
          <a:p>
            <a:pPr marL="285750" indent="-285750">
              <a:buFont typeface="Arial" panose="020B0604020202020204" pitchFamily="34" charset="0"/>
              <a:buChar char="•"/>
            </a:pPr>
            <a:r>
              <a:rPr lang="en-US" b="1" dirty="0"/>
              <a:t>Sampling and Variables:</a:t>
            </a:r>
            <a:r>
              <a:rPr lang="en-US" dirty="0"/>
              <a:t> Clearly describe influential variables and their initial states (e.g., temperature, pressure, illumination, duration).</a:t>
            </a:r>
          </a:p>
          <a:p>
            <a:pPr marL="285750" indent="-285750">
              <a:buFont typeface="Arial" panose="020B0604020202020204" pitchFamily="34" charset="0"/>
              <a:buChar char="•"/>
            </a:pPr>
            <a:r>
              <a:rPr lang="en-US" b="1" dirty="0"/>
              <a:t>Study Objective:</a:t>
            </a:r>
            <a:r>
              <a:rPr lang="en-US" dirty="0"/>
              <a:t> Explain clearly the approach taken to address the research question, establishing the validity and reliability of the findings.</a:t>
            </a:r>
          </a:p>
          <a:p>
            <a:pPr marL="285750" indent="-285750">
              <a:buFont typeface="Arial" panose="020B0604020202020204" pitchFamily="34" charset="0"/>
              <a:buChar char="•"/>
            </a:pPr>
            <a:r>
              <a:rPr lang="en-US" b="1" dirty="0"/>
              <a:t>Study Timeline:</a:t>
            </a:r>
            <a:r>
              <a:rPr lang="en-US" dirty="0"/>
              <a:t> Write in the past tense and follow a chronological sequence to describe how the study unfolded.</a:t>
            </a:r>
          </a:p>
          <a:p>
            <a:pPr algn="ctr">
              <a:buFont typeface="Arial" panose="020B0604020202020204" pitchFamily="34" charset="0"/>
              <a:buChar char="•"/>
            </a:pPr>
            <a:endParaRPr lang="en-US" noProof="0" dirty="0"/>
          </a:p>
          <a:p>
            <a:pPr algn="ctr"/>
            <a:endParaRPr lang="en-US" sz="1800" noProof="0" dirty="0"/>
          </a:p>
        </p:txBody>
      </p:sp>
    </p:spTree>
    <p:extLst>
      <p:ext uri="{BB962C8B-B14F-4D97-AF65-F5344CB8AC3E}">
        <p14:creationId xmlns:p14="http://schemas.microsoft.com/office/powerpoint/2010/main" val="319491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376722" y="385012"/>
            <a:ext cx="10023968" cy="799757"/>
          </a:xfrm>
        </p:spPr>
        <p:txBody>
          <a:bodyPr>
            <a:noAutofit/>
          </a:bodyPr>
          <a:lstStyle/>
          <a:p>
            <a:pPr algn="ctr"/>
            <a:r>
              <a:rPr lang="en-US" sz="4000" b="1" noProof="0" dirty="0"/>
              <a:t>Methodology – Possible Sections</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954505" y="1407403"/>
            <a:ext cx="10282989" cy="461664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t>Materials:</a:t>
            </a:r>
            <a:r>
              <a:rPr lang="en-US" sz="2400" dirty="0"/>
              <a:t> List specific supplies and reagents used.</a:t>
            </a:r>
          </a:p>
          <a:p>
            <a:pPr marL="342900" indent="-342900">
              <a:lnSpc>
                <a:spcPct val="150000"/>
              </a:lnSpc>
              <a:buFont typeface="Arial" panose="020B0604020202020204" pitchFamily="34" charset="0"/>
              <a:buChar char="•"/>
            </a:pPr>
            <a:r>
              <a:rPr lang="en-US" sz="2400" b="1" dirty="0"/>
              <a:t>Equipment:</a:t>
            </a:r>
            <a:r>
              <a:rPr lang="en-US" sz="2400" dirty="0"/>
              <a:t> Detail instruments and technologies employed.</a:t>
            </a:r>
          </a:p>
          <a:p>
            <a:pPr marL="342900" indent="-342900">
              <a:lnSpc>
                <a:spcPct val="150000"/>
              </a:lnSpc>
              <a:buFont typeface="Arial" panose="020B0604020202020204" pitchFamily="34" charset="0"/>
              <a:buChar char="•"/>
            </a:pPr>
            <a:r>
              <a:rPr lang="en-US" sz="2400" b="1" dirty="0"/>
              <a:t>Environmental Conditions:</a:t>
            </a:r>
            <a:r>
              <a:rPr lang="en-US" sz="2400" dirty="0"/>
              <a:t> Describe experimental conditions such as temperature, humidity, and illumination.</a:t>
            </a:r>
          </a:p>
          <a:p>
            <a:pPr marL="342900" indent="-342900">
              <a:lnSpc>
                <a:spcPct val="150000"/>
              </a:lnSpc>
              <a:buFont typeface="Arial" panose="020B0604020202020204" pitchFamily="34" charset="0"/>
              <a:buChar char="•"/>
            </a:pPr>
            <a:r>
              <a:rPr lang="en-US" sz="2400" b="1" dirty="0"/>
              <a:t>Experimental Protocol:</a:t>
            </a:r>
            <a:r>
              <a:rPr lang="en-US" sz="2400" dirty="0"/>
              <a:t> Explain the procedure followed, step by step.</a:t>
            </a:r>
          </a:p>
          <a:p>
            <a:pPr marL="342900" indent="-342900">
              <a:lnSpc>
                <a:spcPct val="150000"/>
              </a:lnSpc>
              <a:buFont typeface="Arial" panose="020B0604020202020204" pitchFamily="34" charset="0"/>
              <a:buChar char="•"/>
            </a:pPr>
            <a:r>
              <a:rPr lang="en-US" sz="2400" b="1" dirty="0"/>
              <a:t>Analytical Strategies:</a:t>
            </a:r>
            <a:r>
              <a:rPr lang="en-US" sz="2400" dirty="0"/>
              <a:t> Identify quantitative and qualitative techniques used for data analysis.</a:t>
            </a:r>
          </a:p>
          <a:p>
            <a:pPr algn="ctr">
              <a:buFont typeface="Arial" panose="020B0604020202020204" pitchFamily="34" charset="0"/>
              <a:buChar char="•"/>
            </a:pPr>
            <a:endParaRPr lang="en-US" sz="2400" noProof="0" dirty="0"/>
          </a:p>
          <a:p>
            <a:pPr algn="ctr"/>
            <a:endParaRPr lang="en-US" sz="1800" noProof="0" dirty="0"/>
          </a:p>
        </p:txBody>
      </p:sp>
      <p:sp>
        <p:nvSpPr>
          <p:cNvPr id="5" name="CuadroTexto 4">
            <a:extLst>
              <a:ext uri="{FF2B5EF4-FFF2-40B4-BE49-F238E27FC236}">
                <a16:creationId xmlns:a16="http://schemas.microsoft.com/office/drawing/2014/main" id="{7D5851D2-BC83-44A3-A237-C2145888450A}"/>
              </a:ext>
            </a:extLst>
          </p:cNvPr>
          <p:cNvSpPr txBox="1"/>
          <p:nvPr/>
        </p:nvSpPr>
        <p:spPr>
          <a:xfrm>
            <a:off x="721894" y="5839386"/>
            <a:ext cx="10748210" cy="369332"/>
          </a:xfrm>
          <a:prstGeom prst="rect">
            <a:avLst/>
          </a:prstGeom>
          <a:noFill/>
        </p:spPr>
        <p:txBody>
          <a:bodyPr wrap="square">
            <a:spAutoFit/>
          </a:bodyPr>
          <a:lstStyle/>
          <a:p>
            <a:pPr marL="106680" indent="0">
              <a:buNone/>
            </a:pPr>
            <a:r>
              <a:rPr lang="en-US" sz="1800" i="1" noProof="0" dirty="0"/>
              <a:t>Optional subsections can be added to accommodate the specificity and requirements of your research. </a:t>
            </a:r>
            <a:endParaRPr lang="en-US" sz="1800" noProof="0" dirty="0"/>
          </a:p>
        </p:txBody>
      </p:sp>
    </p:spTree>
    <p:extLst>
      <p:ext uri="{BB962C8B-B14F-4D97-AF65-F5344CB8AC3E}">
        <p14:creationId xmlns:p14="http://schemas.microsoft.com/office/powerpoint/2010/main" val="5421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773731" y="680502"/>
            <a:ext cx="2644537" cy="799757"/>
          </a:xfrm>
        </p:spPr>
        <p:txBody>
          <a:bodyPr>
            <a:noAutofit/>
          </a:bodyPr>
          <a:lstStyle/>
          <a:p>
            <a:pPr algn="ctr"/>
            <a:r>
              <a:rPr lang="en-US" sz="4000" b="1" noProof="0" dirty="0"/>
              <a:t>Results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666044" y="1595021"/>
            <a:ext cx="10871200" cy="470898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t>Timing and Approach:</a:t>
            </a:r>
            <a:r>
              <a:rPr lang="en-US" sz="2400" dirty="0"/>
              <a:t> Results are presented in the past tense, reflecting observations made during the study.</a:t>
            </a:r>
          </a:p>
          <a:p>
            <a:pPr marL="342900" indent="-342900">
              <a:lnSpc>
                <a:spcPct val="150000"/>
              </a:lnSpc>
              <a:buFont typeface="Arial" panose="020B0604020202020204" pitchFamily="34" charset="0"/>
              <a:buChar char="•"/>
            </a:pPr>
            <a:r>
              <a:rPr lang="en-US" sz="2400" b="1" dirty="0"/>
              <a:t>Centrality:</a:t>
            </a:r>
            <a:r>
              <a:rPr lang="en-US" sz="2400" dirty="0"/>
              <a:t> This section forms the core of the article, presenting key data obtained.</a:t>
            </a:r>
          </a:p>
          <a:p>
            <a:pPr marL="342900" indent="-342900">
              <a:lnSpc>
                <a:spcPct val="150000"/>
              </a:lnSpc>
              <a:buFont typeface="Arial" panose="020B0604020202020204" pitchFamily="34" charset="0"/>
              <a:buChar char="•"/>
            </a:pPr>
            <a:r>
              <a:rPr lang="en-US" sz="2400" b="1" dirty="0"/>
              <a:t>Evidence and Falsifiability:</a:t>
            </a:r>
            <a:r>
              <a:rPr lang="en-US" sz="2400" dirty="0"/>
              <a:t> Provides evidence supporting or refuting your hypothesis, emphasizing the scientific rigor of the study.</a:t>
            </a:r>
          </a:p>
          <a:p>
            <a:pPr marL="342900" indent="-342900">
              <a:lnSpc>
                <a:spcPct val="150000"/>
              </a:lnSpc>
              <a:buFont typeface="Arial" panose="020B0604020202020204" pitchFamily="34" charset="0"/>
              <a:buChar char="•"/>
            </a:pPr>
            <a:r>
              <a:rPr lang="en-US" sz="2400" b="1" dirty="0"/>
              <a:t>Data Visualization:</a:t>
            </a:r>
            <a:r>
              <a:rPr lang="en-US" sz="2400" dirty="0"/>
              <a:t> Utilize tables and figures to highlight your findings, avoiding duplication of information to maintain communication efficiency.</a:t>
            </a:r>
          </a:p>
          <a:p>
            <a:pPr algn="ctr">
              <a:buFont typeface="Arial" panose="020B0604020202020204" pitchFamily="34" charset="0"/>
              <a:buChar char="•"/>
            </a:pPr>
            <a:endParaRPr lang="en-US" sz="2400" noProof="0" dirty="0"/>
          </a:p>
          <a:p>
            <a:pPr algn="ctr"/>
            <a:endParaRPr lang="en-US" sz="2400" noProof="0" dirty="0"/>
          </a:p>
        </p:txBody>
      </p:sp>
    </p:spTree>
    <p:extLst>
      <p:ext uri="{BB962C8B-B14F-4D97-AF65-F5344CB8AC3E}">
        <p14:creationId xmlns:p14="http://schemas.microsoft.com/office/powerpoint/2010/main" val="421041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23DE9-52E8-6F5F-E105-5FA043BCEDF7}"/>
              </a:ext>
            </a:extLst>
          </p:cNvPr>
          <p:cNvSpPr>
            <a:spLocks noGrp="1"/>
          </p:cNvSpPr>
          <p:nvPr>
            <p:ph type="title"/>
          </p:nvPr>
        </p:nvSpPr>
        <p:spPr>
          <a:xfrm>
            <a:off x="3706732" y="641776"/>
            <a:ext cx="4778536" cy="661503"/>
          </a:xfrm>
        </p:spPr>
        <p:txBody>
          <a:bodyPr>
            <a:normAutofit/>
          </a:bodyPr>
          <a:lstStyle/>
          <a:p>
            <a:r>
              <a:rPr lang="en-US" sz="4000" b="1" noProof="0" dirty="0"/>
              <a:t>Scientific Research</a:t>
            </a:r>
            <a:endParaRPr lang="en-US" sz="5000" b="1" noProof="0" dirty="0"/>
          </a:p>
        </p:txBody>
      </p:sp>
      <p:grpSp>
        <p:nvGrpSpPr>
          <p:cNvPr id="3" name="Google Shape;101;p3">
            <a:extLst>
              <a:ext uri="{FF2B5EF4-FFF2-40B4-BE49-F238E27FC236}">
                <a16:creationId xmlns:a16="http://schemas.microsoft.com/office/drawing/2014/main" id="{E1514C80-A1D8-44D3-8B2C-37306244F79B}"/>
              </a:ext>
            </a:extLst>
          </p:cNvPr>
          <p:cNvGrpSpPr/>
          <p:nvPr/>
        </p:nvGrpSpPr>
        <p:grpSpPr>
          <a:xfrm>
            <a:off x="0" y="882869"/>
            <a:ext cx="8786649" cy="4702734"/>
            <a:chOff x="-4594335" y="-704407"/>
            <a:chExt cx="10635148" cy="5472816"/>
          </a:xfrm>
        </p:grpSpPr>
        <p:sp>
          <p:nvSpPr>
            <p:cNvPr id="4" name="Google Shape;102;p3">
              <a:extLst>
                <a:ext uri="{FF2B5EF4-FFF2-40B4-BE49-F238E27FC236}">
                  <a16:creationId xmlns:a16="http://schemas.microsoft.com/office/drawing/2014/main" id="{F325CB77-ACAD-4D44-B483-6CBE45C340DA}"/>
                </a:ext>
              </a:extLst>
            </p:cNvPr>
            <p:cNvSpPr/>
            <p:nvPr/>
          </p:nvSpPr>
          <p:spPr>
            <a:xfrm>
              <a:off x="-4594335" y="-704407"/>
              <a:ext cx="5472816" cy="5472816"/>
            </a:xfrm>
            <a:prstGeom prst="blockArc">
              <a:avLst>
                <a:gd name="adj1" fmla="val 19059621"/>
                <a:gd name="adj2" fmla="val 2488624"/>
                <a:gd name="adj3" fmla="val 135"/>
              </a:avLst>
            </a:prstGeom>
            <a:solidFill>
              <a:schemeClr val="bg1"/>
            </a:solidFill>
            <a:ln w="25400" cap="flat" cmpd="sng">
              <a:solidFill>
                <a:schemeClr val="bg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5" name="Google Shape;103;p3">
              <a:extLst>
                <a:ext uri="{FF2B5EF4-FFF2-40B4-BE49-F238E27FC236}">
                  <a16:creationId xmlns:a16="http://schemas.microsoft.com/office/drawing/2014/main" id="{389DD8AE-A7F2-4E83-BB6C-676782FF2125}"/>
                </a:ext>
              </a:extLst>
            </p:cNvPr>
            <p:cNvSpPr/>
            <p:nvPr/>
          </p:nvSpPr>
          <p:spPr>
            <a:xfrm>
              <a:off x="328048" y="214010"/>
              <a:ext cx="5712764" cy="42785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6" name="Google Shape;104;p3">
              <a:extLst>
                <a:ext uri="{FF2B5EF4-FFF2-40B4-BE49-F238E27FC236}">
                  <a16:creationId xmlns:a16="http://schemas.microsoft.com/office/drawing/2014/main" id="{D6CC54C7-1332-438C-AEF7-FA0F66946A5C}"/>
                </a:ext>
              </a:extLst>
            </p:cNvPr>
            <p:cNvSpPr txBox="1"/>
            <p:nvPr/>
          </p:nvSpPr>
          <p:spPr>
            <a:xfrm>
              <a:off x="328048" y="214010"/>
              <a:ext cx="5712764" cy="427857"/>
            </a:xfrm>
            <a:prstGeom prst="rect">
              <a:avLst/>
            </a:prstGeom>
            <a:noFill/>
            <a:ln>
              <a:noFill/>
            </a:ln>
          </p:spPr>
          <p:txBody>
            <a:bodyPr spcFirstLastPara="1" wrap="square" lIns="33960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CO" sz="2400" dirty="0"/>
                <a:t>Specificity</a:t>
              </a:r>
              <a:endParaRPr lang="en-US" noProof="0" dirty="0"/>
            </a:p>
          </p:txBody>
        </p:sp>
        <p:sp>
          <p:nvSpPr>
            <p:cNvPr id="7" name="Google Shape;105;p3">
              <a:extLst>
                <a:ext uri="{FF2B5EF4-FFF2-40B4-BE49-F238E27FC236}">
                  <a16:creationId xmlns:a16="http://schemas.microsoft.com/office/drawing/2014/main" id="{76412D17-29A7-415B-90C8-0F6D6AD22115}"/>
                </a:ext>
              </a:extLst>
            </p:cNvPr>
            <p:cNvSpPr/>
            <p:nvPr/>
          </p:nvSpPr>
          <p:spPr>
            <a:xfrm>
              <a:off x="60637" y="160528"/>
              <a:ext cx="534822" cy="53482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8" name="Google Shape;106;p3">
              <a:extLst>
                <a:ext uri="{FF2B5EF4-FFF2-40B4-BE49-F238E27FC236}">
                  <a16:creationId xmlns:a16="http://schemas.microsoft.com/office/drawing/2014/main" id="{1669F97B-8C78-4EFA-98EB-A9E0D92BB997}"/>
                </a:ext>
              </a:extLst>
            </p:cNvPr>
            <p:cNvSpPr/>
            <p:nvPr/>
          </p:nvSpPr>
          <p:spPr>
            <a:xfrm>
              <a:off x="679991" y="855715"/>
              <a:ext cx="5360822" cy="42785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9" name="Google Shape;107;p3">
              <a:extLst>
                <a:ext uri="{FF2B5EF4-FFF2-40B4-BE49-F238E27FC236}">
                  <a16:creationId xmlns:a16="http://schemas.microsoft.com/office/drawing/2014/main" id="{0447768D-BCFD-4F83-B70F-9E0E7BDE8449}"/>
                </a:ext>
              </a:extLst>
            </p:cNvPr>
            <p:cNvSpPr txBox="1"/>
            <p:nvPr/>
          </p:nvSpPr>
          <p:spPr>
            <a:xfrm>
              <a:off x="679991" y="855715"/>
              <a:ext cx="5360822" cy="427857"/>
            </a:xfrm>
            <a:prstGeom prst="rect">
              <a:avLst/>
            </a:prstGeom>
            <a:noFill/>
            <a:ln>
              <a:noFill/>
            </a:ln>
          </p:spPr>
          <p:txBody>
            <a:bodyPr spcFirstLastPara="1" wrap="square" lIns="33960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CO" sz="2400" dirty="0"/>
                <a:t>Objectivity</a:t>
              </a:r>
              <a:endParaRPr lang="en-US" noProof="0" dirty="0"/>
            </a:p>
          </p:txBody>
        </p:sp>
        <p:sp>
          <p:nvSpPr>
            <p:cNvPr id="10" name="Google Shape;108;p3">
              <a:extLst>
                <a:ext uri="{FF2B5EF4-FFF2-40B4-BE49-F238E27FC236}">
                  <a16:creationId xmlns:a16="http://schemas.microsoft.com/office/drawing/2014/main" id="{46065273-2591-4F28-8594-4C887B16874C}"/>
                </a:ext>
              </a:extLst>
            </p:cNvPr>
            <p:cNvSpPr/>
            <p:nvPr/>
          </p:nvSpPr>
          <p:spPr>
            <a:xfrm>
              <a:off x="412579" y="802233"/>
              <a:ext cx="534822" cy="53482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1" name="Google Shape;109;p3">
              <a:extLst>
                <a:ext uri="{FF2B5EF4-FFF2-40B4-BE49-F238E27FC236}">
                  <a16:creationId xmlns:a16="http://schemas.microsoft.com/office/drawing/2014/main" id="{836CF9A8-9306-4B68-AD1E-24324D1AE824}"/>
                </a:ext>
              </a:extLst>
            </p:cNvPr>
            <p:cNvSpPr/>
            <p:nvPr/>
          </p:nvSpPr>
          <p:spPr>
            <a:xfrm>
              <a:off x="815757" y="1455936"/>
              <a:ext cx="5199888" cy="42785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2" name="Google Shape;110;p3">
              <a:extLst>
                <a:ext uri="{FF2B5EF4-FFF2-40B4-BE49-F238E27FC236}">
                  <a16:creationId xmlns:a16="http://schemas.microsoft.com/office/drawing/2014/main" id="{07312CF5-06B3-44F9-B6A4-EA90F213CCC0}"/>
                </a:ext>
              </a:extLst>
            </p:cNvPr>
            <p:cNvSpPr txBox="1"/>
            <p:nvPr/>
          </p:nvSpPr>
          <p:spPr>
            <a:xfrm>
              <a:off x="815757" y="1455936"/>
              <a:ext cx="5199888" cy="427857"/>
            </a:xfrm>
            <a:prstGeom prst="rect">
              <a:avLst/>
            </a:prstGeom>
            <a:noFill/>
            <a:ln>
              <a:noFill/>
            </a:ln>
          </p:spPr>
          <p:txBody>
            <a:bodyPr spcFirstLastPara="1" wrap="square" lIns="33960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CO" sz="2400" dirty="0"/>
                <a:t>Novelty</a:t>
              </a:r>
              <a:endParaRPr lang="en-US" noProof="0" dirty="0"/>
            </a:p>
          </p:txBody>
        </p:sp>
        <p:sp>
          <p:nvSpPr>
            <p:cNvPr id="13" name="Google Shape;111;p3">
              <a:extLst>
                <a:ext uri="{FF2B5EF4-FFF2-40B4-BE49-F238E27FC236}">
                  <a16:creationId xmlns:a16="http://schemas.microsoft.com/office/drawing/2014/main" id="{57D965DB-6157-498F-92DE-E838CCA7BBB1}"/>
                </a:ext>
              </a:extLst>
            </p:cNvPr>
            <p:cNvSpPr/>
            <p:nvPr/>
          </p:nvSpPr>
          <p:spPr>
            <a:xfrm>
              <a:off x="573514" y="1443939"/>
              <a:ext cx="534822" cy="53482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4" name="Google Shape;112;p3">
              <a:extLst>
                <a:ext uri="{FF2B5EF4-FFF2-40B4-BE49-F238E27FC236}">
                  <a16:creationId xmlns:a16="http://schemas.microsoft.com/office/drawing/2014/main" id="{57EE299D-9256-4F02-B39A-8E8D53C1FC7F}"/>
                </a:ext>
              </a:extLst>
            </p:cNvPr>
            <p:cNvSpPr/>
            <p:nvPr/>
          </p:nvSpPr>
          <p:spPr>
            <a:xfrm>
              <a:off x="840925" y="2138720"/>
              <a:ext cx="5199888" cy="42785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5" name="Google Shape;113;p3">
              <a:extLst>
                <a:ext uri="{FF2B5EF4-FFF2-40B4-BE49-F238E27FC236}">
                  <a16:creationId xmlns:a16="http://schemas.microsoft.com/office/drawing/2014/main" id="{BF76E586-7970-4501-8907-07473267A7B6}"/>
                </a:ext>
              </a:extLst>
            </p:cNvPr>
            <p:cNvSpPr txBox="1"/>
            <p:nvPr/>
          </p:nvSpPr>
          <p:spPr>
            <a:xfrm>
              <a:off x="840925" y="2138720"/>
              <a:ext cx="5199888" cy="427857"/>
            </a:xfrm>
            <a:prstGeom prst="rect">
              <a:avLst/>
            </a:prstGeom>
            <a:noFill/>
            <a:ln>
              <a:noFill/>
            </a:ln>
          </p:spPr>
          <p:txBody>
            <a:bodyPr spcFirstLastPara="1" wrap="square" lIns="33960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CO" sz="2400" dirty="0"/>
                <a:t>Usefulness</a:t>
              </a:r>
              <a:endParaRPr lang="en-US" noProof="0" dirty="0"/>
            </a:p>
          </p:txBody>
        </p:sp>
        <p:sp>
          <p:nvSpPr>
            <p:cNvPr id="16" name="Google Shape;114;p3">
              <a:extLst>
                <a:ext uri="{FF2B5EF4-FFF2-40B4-BE49-F238E27FC236}">
                  <a16:creationId xmlns:a16="http://schemas.microsoft.com/office/drawing/2014/main" id="{861375A3-2C25-4D1C-874C-AFAFFF226A70}"/>
                </a:ext>
              </a:extLst>
            </p:cNvPr>
            <p:cNvSpPr/>
            <p:nvPr/>
          </p:nvSpPr>
          <p:spPr>
            <a:xfrm>
              <a:off x="573514" y="2085238"/>
              <a:ext cx="534822" cy="53482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7" name="Google Shape;115;p3">
              <a:extLst>
                <a:ext uri="{FF2B5EF4-FFF2-40B4-BE49-F238E27FC236}">
                  <a16:creationId xmlns:a16="http://schemas.microsoft.com/office/drawing/2014/main" id="{B762FE42-F999-41C9-805F-629E54525982}"/>
                </a:ext>
              </a:extLst>
            </p:cNvPr>
            <p:cNvSpPr/>
            <p:nvPr/>
          </p:nvSpPr>
          <p:spPr>
            <a:xfrm>
              <a:off x="679991" y="2780426"/>
              <a:ext cx="5360822" cy="42785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18" name="Google Shape;116;p3">
              <a:extLst>
                <a:ext uri="{FF2B5EF4-FFF2-40B4-BE49-F238E27FC236}">
                  <a16:creationId xmlns:a16="http://schemas.microsoft.com/office/drawing/2014/main" id="{B95079E4-B8E9-45C6-B303-7FA56CAA6B79}"/>
                </a:ext>
              </a:extLst>
            </p:cNvPr>
            <p:cNvSpPr txBox="1"/>
            <p:nvPr/>
          </p:nvSpPr>
          <p:spPr>
            <a:xfrm>
              <a:off x="679990" y="2780426"/>
              <a:ext cx="5360823" cy="427857"/>
            </a:xfrm>
            <a:prstGeom prst="rect">
              <a:avLst/>
            </a:prstGeom>
            <a:noFill/>
            <a:ln>
              <a:noFill/>
            </a:ln>
          </p:spPr>
          <p:txBody>
            <a:bodyPr spcFirstLastPara="1" wrap="square" lIns="33960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CO" sz="2400" dirty="0"/>
                <a:t>Reproducibility</a:t>
              </a:r>
              <a:endParaRPr lang="en-US" noProof="0" dirty="0"/>
            </a:p>
          </p:txBody>
        </p:sp>
        <p:sp>
          <p:nvSpPr>
            <p:cNvPr id="19" name="Google Shape;117;p3">
              <a:extLst>
                <a:ext uri="{FF2B5EF4-FFF2-40B4-BE49-F238E27FC236}">
                  <a16:creationId xmlns:a16="http://schemas.microsoft.com/office/drawing/2014/main" id="{02D8BE6A-5F96-47C7-A544-9675FB038431}"/>
                </a:ext>
              </a:extLst>
            </p:cNvPr>
            <p:cNvSpPr/>
            <p:nvPr/>
          </p:nvSpPr>
          <p:spPr>
            <a:xfrm>
              <a:off x="412579" y="2726944"/>
              <a:ext cx="534822" cy="53482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0" name="Google Shape;118;p3">
              <a:extLst>
                <a:ext uri="{FF2B5EF4-FFF2-40B4-BE49-F238E27FC236}">
                  <a16:creationId xmlns:a16="http://schemas.microsoft.com/office/drawing/2014/main" id="{4170FCC3-2571-45F9-9FAC-59DF09DD17B5}"/>
                </a:ext>
              </a:extLst>
            </p:cNvPr>
            <p:cNvSpPr/>
            <p:nvPr/>
          </p:nvSpPr>
          <p:spPr>
            <a:xfrm>
              <a:off x="328048" y="3422131"/>
              <a:ext cx="5712764" cy="427857"/>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1" name="Google Shape;119;p3">
              <a:extLst>
                <a:ext uri="{FF2B5EF4-FFF2-40B4-BE49-F238E27FC236}">
                  <a16:creationId xmlns:a16="http://schemas.microsoft.com/office/drawing/2014/main" id="{FE472BC7-0848-44B5-9F89-C26EE3BB7207}"/>
                </a:ext>
              </a:extLst>
            </p:cNvPr>
            <p:cNvSpPr txBox="1"/>
            <p:nvPr/>
          </p:nvSpPr>
          <p:spPr>
            <a:xfrm>
              <a:off x="328048" y="3422131"/>
              <a:ext cx="5712764" cy="427857"/>
            </a:xfrm>
            <a:prstGeom prst="rect">
              <a:avLst/>
            </a:prstGeom>
            <a:noFill/>
            <a:ln>
              <a:noFill/>
            </a:ln>
          </p:spPr>
          <p:txBody>
            <a:bodyPr spcFirstLastPara="1" wrap="square" lIns="339600" tIns="55875" rIns="55875" bIns="55875"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s-CO" sz="2400" dirty="0"/>
                <a:t>Falsifiability</a:t>
              </a:r>
              <a:endParaRPr lang="en-US" sz="2200" noProof="0" dirty="0">
                <a:solidFill>
                  <a:schemeClr val="dk1"/>
                </a:solidFill>
                <a:latin typeface="Arial"/>
                <a:ea typeface="Arial"/>
                <a:cs typeface="Arial"/>
                <a:sym typeface="Arial"/>
              </a:endParaRPr>
            </a:p>
          </p:txBody>
        </p:sp>
        <p:sp>
          <p:nvSpPr>
            <p:cNvPr id="22" name="Google Shape;120;p3">
              <a:extLst>
                <a:ext uri="{FF2B5EF4-FFF2-40B4-BE49-F238E27FC236}">
                  <a16:creationId xmlns:a16="http://schemas.microsoft.com/office/drawing/2014/main" id="{84145D23-EFD0-4378-A05A-5F6808026898}"/>
                </a:ext>
              </a:extLst>
            </p:cNvPr>
            <p:cNvSpPr/>
            <p:nvPr/>
          </p:nvSpPr>
          <p:spPr>
            <a:xfrm>
              <a:off x="60637" y="3368649"/>
              <a:ext cx="534822" cy="53482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grpSp>
      <p:sp>
        <p:nvSpPr>
          <p:cNvPr id="44" name="CuadroTexto 43">
            <a:extLst>
              <a:ext uri="{FF2B5EF4-FFF2-40B4-BE49-F238E27FC236}">
                <a16:creationId xmlns:a16="http://schemas.microsoft.com/office/drawing/2014/main" id="{6940B544-1AC1-44A4-93D0-3260D1D8C99C}"/>
              </a:ext>
            </a:extLst>
          </p:cNvPr>
          <p:cNvSpPr txBox="1"/>
          <p:nvPr/>
        </p:nvSpPr>
        <p:spPr>
          <a:xfrm>
            <a:off x="1102267" y="5397183"/>
            <a:ext cx="10802318" cy="369332"/>
          </a:xfrm>
          <a:prstGeom prst="rect">
            <a:avLst/>
          </a:prstGeom>
          <a:noFill/>
        </p:spPr>
        <p:txBody>
          <a:bodyPr wrap="square">
            <a:spAutoFit/>
          </a:bodyPr>
          <a:lstStyle/>
          <a:p>
            <a:pPr marL="0" marR="0" lvl="0" indent="0" algn="l" rtl="0">
              <a:spcBef>
                <a:spcPts val="0"/>
              </a:spcBef>
              <a:spcAft>
                <a:spcPts val="0"/>
              </a:spcAft>
              <a:buNone/>
            </a:pPr>
            <a:r>
              <a:rPr lang="en-US" sz="1800" noProof="0" dirty="0">
                <a:solidFill>
                  <a:schemeClr val="dk1"/>
                </a:solidFill>
                <a:latin typeface="Arial"/>
                <a:ea typeface="Arial"/>
                <a:cs typeface="Arial"/>
                <a:sym typeface="Arial"/>
              </a:rPr>
              <a:t>A scientific research article must implicitly address these criteria.</a:t>
            </a:r>
            <a:endParaRPr lang="en-US" noProof="0" dirty="0"/>
          </a:p>
        </p:txBody>
      </p:sp>
    </p:spTree>
    <p:extLst>
      <p:ext uri="{BB962C8B-B14F-4D97-AF65-F5344CB8AC3E}">
        <p14:creationId xmlns:p14="http://schemas.microsoft.com/office/powerpoint/2010/main" val="3467794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BD114A8F-95EC-4ACD-B1E2-3E3388C5583F}"/>
              </a:ext>
            </a:extLst>
          </p:cNvPr>
          <p:cNvSpPr txBox="1"/>
          <p:nvPr/>
        </p:nvSpPr>
        <p:spPr>
          <a:xfrm>
            <a:off x="575734" y="1177926"/>
            <a:ext cx="11074400" cy="563231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t>Interpretation of Results:</a:t>
            </a:r>
            <a:r>
              <a:rPr lang="en-US" sz="2400" dirty="0"/>
              <a:t> Ensure that your results accurately illustrate patterns, proportions, correlations, and extremes.</a:t>
            </a:r>
          </a:p>
          <a:p>
            <a:pPr marL="342900" indent="-342900">
              <a:lnSpc>
                <a:spcPct val="150000"/>
              </a:lnSpc>
              <a:buFont typeface="Arial" panose="020B0604020202020204" pitchFamily="34" charset="0"/>
              <a:buChar char="•"/>
            </a:pPr>
            <a:r>
              <a:rPr lang="en-US" sz="2400" b="1" dirty="0"/>
              <a:t>Organization:</a:t>
            </a:r>
            <a:r>
              <a:rPr lang="en-US" sz="2400" dirty="0"/>
              <a:t> Present findings in a sequential and logical manner, setting the stage for discussion and conclusions.</a:t>
            </a:r>
          </a:p>
          <a:p>
            <a:pPr marL="342900" indent="-342900">
              <a:lnSpc>
                <a:spcPct val="150000"/>
              </a:lnSpc>
              <a:buFont typeface="Arial" panose="020B0604020202020204" pitchFamily="34" charset="0"/>
              <a:buChar char="•"/>
            </a:pPr>
            <a:r>
              <a:rPr lang="en-US" sz="2400" b="1" dirty="0"/>
              <a:t>Clarity in Presentation:</a:t>
            </a:r>
            <a:r>
              <a:rPr lang="en-US" sz="2400" dirty="0"/>
              <a:t> Each table and figure must have properly labeled axes and units to ensure unambiguous interpretation.</a:t>
            </a:r>
          </a:p>
          <a:p>
            <a:pPr marL="342900" indent="-342900">
              <a:lnSpc>
                <a:spcPct val="150000"/>
              </a:lnSpc>
              <a:buFont typeface="Arial" panose="020B0604020202020204" pitchFamily="34" charset="0"/>
              <a:buChar char="•"/>
            </a:pPr>
            <a:r>
              <a:rPr lang="en-US" sz="2400" b="1" dirty="0"/>
              <a:t>Scientific Integrity:</a:t>
            </a:r>
            <a:r>
              <a:rPr lang="en-US" sz="2400" dirty="0"/>
              <a:t> Do not omit results that contradict the hypothesis. An honest and complete presentation is essential for scientific progress.</a:t>
            </a:r>
          </a:p>
          <a:p>
            <a:pPr algn="ctr">
              <a:buFont typeface="Arial" panose="020B0604020202020204" pitchFamily="34" charset="0"/>
              <a:buChar char="•"/>
            </a:pPr>
            <a:endParaRPr lang="en-US" sz="2400" noProof="0" dirty="0"/>
          </a:p>
          <a:p>
            <a:pPr algn="ctr"/>
            <a:endParaRPr lang="en-US" sz="2400" noProof="0" dirty="0"/>
          </a:p>
          <a:p>
            <a:pPr algn="ctr"/>
            <a:endParaRPr lang="en-US" sz="2400" noProof="0" dirty="0"/>
          </a:p>
        </p:txBody>
      </p:sp>
    </p:spTree>
    <p:extLst>
      <p:ext uri="{BB962C8B-B14F-4D97-AF65-F5344CB8AC3E}">
        <p14:creationId xmlns:p14="http://schemas.microsoft.com/office/powerpoint/2010/main" val="310525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773729" y="407786"/>
            <a:ext cx="2644537" cy="799757"/>
          </a:xfrm>
        </p:spPr>
        <p:txBody>
          <a:bodyPr>
            <a:noAutofit/>
          </a:bodyPr>
          <a:lstStyle/>
          <a:p>
            <a:pPr algn="ctr"/>
            <a:r>
              <a:rPr lang="en-US" sz="4000" b="1" noProof="0" dirty="0"/>
              <a:t>Discussion</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666044" y="1402515"/>
            <a:ext cx="10803467" cy="563231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t>Contextualization of Findings:</a:t>
            </a:r>
            <a:r>
              <a:rPr lang="en-US" sz="2400" dirty="0"/>
              <a:t> This section aims to place the study’s results in their appropriate context.</a:t>
            </a:r>
          </a:p>
          <a:p>
            <a:pPr marL="342900" indent="-342900">
              <a:lnSpc>
                <a:spcPct val="150000"/>
              </a:lnSpc>
              <a:buFont typeface="Arial" panose="020B0604020202020204" pitchFamily="34" charset="0"/>
              <a:buChar char="•"/>
            </a:pPr>
            <a:r>
              <a:rPr lang="en-US" sz="2400" b="1" dirty="0"/>
              <a:t>Illustration of Observed Relationships:</a:t>
            </a:r>
            <a:r>
              <a:rPr lang="en-US" sz="2400" dirty="0"/>
              <a:t> Presents the connections between the observations made during the study.</a:t>
            </a:r>
          </a:p>
          <a:p>
            <a:pPr marL="342900" indent="-342900">
              <a:lnSpc>
                <a:spcPct val="150000"/>
              </a:lnSpc>
              <a:buFont typeface="Arial" panose="020B0604020202020204" pitchFamily="34" charset="0"/>
              <a:buChar char="•"/>
            </a:pPr>
            <a:r>
              <a:rPr lang="en-US" sz="2400" b="1" dirty="0"/>
              <a:t>Highlighting Significant Results:</a:t>
            </a:r>
            <a:r>
              <a:rPr lang="en-US" sz="2400" dirty="0"/>
              <a:t> It is recommended to first emphasize the most relevant findings obtained in the research.</a:t>
            </a:r>
          </a:p>
          <a:p>
            <a:pPr marL="342900" indent="-342900">
              <a:lnSpc>
                <a:spcPct val="150000"/>
              </a:lnSpc>
              <a:buFont typeface="Arial" panose="020B0604020202020204" pitchFamily="34" charset="0"/>
              <a:buChar char="•"/>
            </a:pPr>
            <a:r>
              <a:rPr lang="en-US" sz="2400" b="1" dirty="0"/>
              <a:t>Comparison with Similar Studies:</a:t>
            </a:r>
            <a:r>
              <a:rPr lang="en-US" sz="2400" dirty="0"/>
              <a:t> The results are then compared with those of other similar studies mentioned in the introduction.</a:t>
            </a:r>
          </a:p>
          <a:p>
            <a:pPr marL="342900" marR="0" lvl="0" indent="-342900" algn="ctr" rtl="0">
              <a:spcBef>
                <a:spcPts val="0"/>
              </a:spcBef>
              <a:spcAft>
                <a:spcPts val="0"/>
              </a:spcAft>
              <a:buClr>
                <a:schemeClr val="dk1"/>
              </a:buClr>
              <a:buSzPts val="2400"/>
              <a:buFont typeface="Arial"/>
              <a:buChar char="•"/>
            </a:pPr>
            <a:endParaRPr lang="en-US" sz="2400" noProof="0" dirty="0">
              <a:solidFill>
                <a:schemeClr val="dk1"/>
              </a:solidFill>
              <a:ea typeface="Arial"/>
              <a:cs typeface="Arial"/>
              <a:sym typeface="Arial"/>
            </a:endParaRPr>
          </a:p>
          <a:p>
            <a:pPr algn="ctr"/>
            <a:endParaRPr lang="en-US" sz="2400" noProof="0" dirty="0"/>
          </a:p>
          <a:p>
            <a:pPr algn="ctr"/>
            <a:endParaRPr lang="en-US" sz="2400" noProof="0" dirty="0"/>
          </a:p>
        </p:txBody>
      </p:sp>
    </p:spTree>
    <p:extLst>
      <p:ext uri="{BB962C8B-B14F-4D97-AF65-F5344CB8AC3E}">
        <p14:creationId xmlns:p14="http://schemas.microsoft.com/office/powerpoint/2010/main" val="1679750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BD114A8F-95EC-4ACD-B1E2-3E3388C5583F}"/>
              </a:ext>
            </a:extLst>
          </p:cNvPr>
          <p:cNvSpPr txBox="1"/>
          <p:nvPr/>
        </p:nvSpPr>
        <p:spPr>
          <a:xfrm>
            <a:off x="1211147" y="1145842"/>
            <a:ext cx="9769705" cy="563231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t>Objective Justification of Differences or Similarities:</a:t>
            </a:r>
            <a:r>
              <a:rPr lang="en-US" sz="2400" dirty="0"/>
              <a:t> It is important to objectively justify the discrepancies or similarities between this study’s results and those of other authors.</a:t>
            </a:r>
          </a:p>
          <a:p>
            <a:pPr marL="342900" indent="-342900">
              <a:lnSpc>
                <a:spcPct val="150000"/>
              </a:lnSpc>
              <a:buFont typeface="Arial" panose="020B0604020202020204" pitchFamily="34" charset="0"/>
              <a:buChar char="•"/>
            </a:pPr>
            <a:r>
              <a:rPr lang="en-US" sz="2400" b="1" dirty="0"/>
              <a:t>Avoiding Speculation Without Evidence:</a:t>
            </a:r>
            <a:r>
              <a:rPr lang="en-US" sz="2400" dirty="0"/>
              <a:t> The discussion should avoid speculations that are not supported by the obtained results.</a:t>
            </a:r>
          </a:p>
          <a:p>
            <a:pPr marL="342900" indent="-342900">
              <a:lnSpc>
                <a:spcPct val="150000"/>
              </a:lnSpc>
              <a:buFont typeface="Arial" panose="020B0604020202020204" pitchFamily="34" charset="0"/>
              <a:buChar char="•"/>
            </a:pPr>
            <a:r>
              <a:rPr lang="en-US" sz="2400" b="1" dirty="0"/>
              <a:t>Identification of Exceptions or Lack of Connections:</a:t>
            </a:r>
            <a:r>
              <a:rPr lang="en-US" sz="2400" dirty="0"/>
              <a:t> Present any exceptions or the absence of connections found in the results without forcing relationships that lack evidence.</a:t>
            </a:r>
          </a:p>
          <a:p>
            <a:pPr marL="342900" marR="0" lvl="0" indent="-342900" algn="ctr" rtl="0">
              <a:spcBef>
                <a:spcPts val="0"/>
              </a:spcBef>
              <a:spcAft>
                <a:spcPts val="0"/>
              </a:spcAft>
              <a:buClr>
                <a:schemeClr val="dk1"/>
              </a:buClr>
              <a:buSzPts val="2400"/>
              <a:buFont typeface="Arial"/>
              <a:buChar char="•"/>
            </a:pPr>
            <a:endParaRPr lang="en-US" sz="2400" noProof="0" dirty="0">
              <a:solidFill>
                <a:schemeClr val="dk1"/>
              </a:solidFill>
              <a:ea typeface="Arial"/>
              <a:cs typeface="Arial"/>
              <a:sym typeface="Arial"/>
            </a:endParaRPr>
          </a:p>
          <a:p>
            <a:pPr algn="ctr"/>
            <a:endParaRPr lang="en-US" sz="2400" noProof="0" dirty="0"/>
          </a:p>
          <a:p>
            <a:pPr algn="ctr"/>
            <a:endParaRPr lang="en-US" sz="2400" noProof="0" dirty="0"/>
          </a:p>
        </p:txBody>
      </p:sp>
    </p:spTree>
    <p:extLst>
      <p:ext uri="{BB962C8B-B14F-4D97-AF65-F5344CB8AC3E}">
        <p14:creationId xmlns:p14="http://schemas.microsoft.com/office/powerpoint/2010/main" val="2848953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680884" y="247364"/>
            <a:ext cx="2830229" cy="799757"/>
          </a:xfrm>
        </p:spPr>
        <p:txBody>
          <a:bodyPr>
            <a:noAutofit/>
          </a:bodyPr>
          <a:lstStyle/>
          <a:p>
            <a:pPr algn="ctr"/>
            <a:r>
              <a:rPr lang="en-US" sz="4000" b="1" noProof="0" dirty="0"/>
              <a:t>Conclusions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643467" y="1207543"/>
            <a:ext cx="10837333" cy="6186309"/>
          </a:xfrm>
          <a:prstGeom prst="rect">
            <a:avLst/>
          </a:prstGeom>
          <a:noFill/>
        </p:spPr>
        <p:txBody>
          <a:bodyPr wrap="square">
            <a:spAutoFit/>
          </a:bodyPr>
          <a:lstStyle/>
          <a:p>
            <a:pPr marL="342900" indent="-342900" algn="ctr">
              <a:lnSpc>
                <a:spcPct val="150000"/>
              </a:lnSpc>
              <a:buFont typeface="Arial" panose="020B0604020202020204" pitchFamily="34" charset="0"/>
              <a:buChar char="•"/>
            </a:pPr>
            <a:r>
              <a:rPr lang="en-US" sz="2400" b="1" dirty="0"/>
              <a:t>Response to the Stated Problems and Objectives:</a:t>
            </a:r>
            <a:r>
              <a:rPr lang="en-US" sz="2400" dirty="0"/>
              <a:t> The conclusions provide a direct answer to the problems and objectives established in the introduction.</a:t>
            </a:r>
          </a:p>
          <a:p>
            <a:pPr marL="342900" indent="-342900">
              <a:lnSpc>
                <a:spcPct val="150000"/>
              </a:lnSpc>
              <a:buFont typeface="Arial" panose="020B0604020202020204" pitchFamily="34" charset="0"/>
              <a:buChar char="•"/>
            </a:pPr>
            <a:r>
              <a:rPr lang="en-US" sz="2400" b="1" dirty="0"/>
              <a:t>Minimum Number of Conclusions:</a:t>
            </a:r>
            <a:r>
              <a:rPr lang="en-US" sz="2400" dirty="0"/>
              <a:t> At least as many conclusions are presented as the number of objectives initially stated.</a:t>
            </a:r>
          </a:p>
          <a:p>
            <a:pPr marL="342900" indent="-342900">
              <a:lnSpc>
                <a:spcPct val="150000"/>
              </a:lnSpc>
              <a:buFont typeface="Arial" panose="020B0604020202020204" pitchFamily="34" charset="0"/>
              <a:buChar char="•"/>
            </a:pPr>
            <a:r>
              <a:rPr lang="en-US" sz="2400" b="1" dirty="0"/>
              <a:t>Support in Results Without Repetition:</a:t>
            </a:r>
            <a:r>
              <a:rPr lang="en-US" sz="2400" dirty="0"/>
              <a:t> These conclusions are supported by the study’s results without repeating them, instead contextualizing them in relation to the established objectives.</a:t>
            </a:r>
          </a:p>
          <a:p>
            <a:pPr marL="342900" indent="-342900">
              <a:lnSpc>
                <a:spcPct val="150000"/>
              </a:lnSpc>
              <a:buFont typeface="Arial" panose="020B0604020202020204" pitchFamily="34" charset="0"/>
              <a:buChar char="•"/>
            </a:pPr>
            <a:r>
              <a:rPr lang="en-US" sz="2400" b="1" dirty="0"/>
              <a:t>Explicit Acknowledgment of Limitations:</a:t>
            </a:r>
            <a:r>
              <a:rPr lang="en-US" sz="2400" dirty="0"/>
              <a:t> Any limitations of the study are explicitly stated to ensure a proper understanding of the research’s scope.</a:t>
            </a:r>
          </a:p>
          <a:p>
            <a:pPr algn="ctr">
              <a:buFont typeface="Arial" panose="020B0604020202020204" pitchFamily="34" charset="0"/>
              <a:buChar char="•"/>
            </a:pPr>
            <a:endParaRPr lang="en-US" sz="2400" b="0" i="0" noProof="0" dirty="0">
              <a:solidFill>
                <a:schemeClr val="tx1"/>
              </a:solidFill>
              <a:effectLst/>
            </a:endParaRPr>
          </a:p>
          <a:p>
            <a:pPr algn="ctr"/>
            <a:endParaRPr lang="en-US" sz="2400" noProof="0" dirty="0"/>
          </a:p>
          <a:p>
            <a:pPr algn="ctr"/>
            <a:endParaRPr lang="en-US" sz="2400" noProof="0" dirty="0"/>
          </a:p>
        </p:txBody>
      </p:sp>
    </p:spTree>
    <p:extLst>
      <p:ext uri="{BB962C8B-B14F-4D97-AF65-F5344CB8AC3E}">
        <p14:creationId xmlns:p14="http://schemas.microsoft.com/office/powerpoint/2010/main" val="298039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BD114A8F-95EC-4ACD-B1E2-3E3388C5583F}"/>
              </a:ext>
            </a:extLst>
          </p:cNvPr>
          <p:cNvSpPr txBox="1"/>
          <p:nvPr/>
        </p:nvSpPr>
        <p:spPr>
          <a:xfrm>
            <a:off x="575732" y="856357"/>
            <a:ext cx="10984089" cy="526297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t>Future Work Proposal:</a:t>
            </a:r>
            <a:r>
              <a:rPr lang="en-US" sz="2400" dirty="0"/>
              <a:t> Future research is suggested to further explore the areas identified during the study.</a:t>
            </a:r>
          </a:p>
          <a:p>
            <a:pPr marL="342900" indent="-342900">
              <a:lnSpc>
                <a:spcPct val="150000"/>
              </a:lnSpc>
              <a:buFont typeface="Arial" panose="020B0604020202020204" pitchFamily="34" charset="0"/>
              <a:buChar char="•"/>
            </a:pPr>
            <a:r>
              <a:rPr lang="en-US" sz="2400" b="1" dirty="0"/>
              <a:t>Exclusion of Unproven Conclusions:</a:t>
            </a:r>
            <a:r>
              <a:rPr lang="en-US" sz="2400" dirty="0"/>
              <a:t> Conclusions that have not been experimentally tested in the study are avoided.</a:t>
            </a:r>
          </a:p>
          <a:p>
            <a:pPr marL="342900" indent="-342900">
              <a:lnSpc>
                <a:spcPct val="150000"/>
              </a:lnSpc>
              <a:buFont typeface="Arial" panose="020B0604020202020204" pitchFamily="34" charset="0"/>
              <a:buChar char="•"/>
            </a:pPr>
            <a:r>
              <a:rPr lang="en-US" sz="2400" b="1" dirty="0"/>
              <a:t>Separation of Conclusions from Discussion:</a:t>
            </a:r>
            <a:r>
              <a:rPr lang="en-US" sz="2400" dirty="0"/>
              <a:t> Although they are often presented together, it is considered beneficial to separate the conclusions from the discussion.</a:t>
            </a:r>
          </a:p>
          <a:p>
            <a:pPr marL="342900" indent="-342900">
              <a:lnSpc>
                <a:spcPct val="150000"/>
              </a:lnSpc>
              <a:buFont typeface="Arial" panose="020B0604020202020204" pitchFamily="34" charset="0"/>
              <a:buChar char="•"/>
            </a:pPr>
            <a:r>
              <a:rPr lang="en-US" sz="2400" b="1" dirty="0"/>
              <a:t>Theoretical and Practical Implications:</a:t>
            </a:r>
            <a:r>
              <a:rPr lang="en-US" sz="2400" dirty="0"/>
              <a:t> The theoretical and/or practical implications of the findings obtained during the research are presented.</a:t>
            </a:r>
          </a:p>
          <a:p>
            <a:pPr algn="ctr">
              <a:buFont typeface="Arial" panose="020B0604020202020204" pitchFamily="34" charset="0"/>
              <a:buChar char="•"/>
            </a:pPr>
            <a:endParaRPr lang="en-US" sz="2400" b="0" i="0" noProof="0" dirty="0">
              <a:solidFill>
                <a:schemeClr val="tx1"/>
              </a:solidFill>
              <a:effectLst/>
            </a:endParaRPr>
          </a:p>
          <a:p>
            <a:pPr algn="ctr"/>
            <a:endParaRPr lang="en-US" sz="2400" noProof="0" dirty="0"/>
          </a:p>
        </p:txBody>
      </p:sp>
    </p:spTree>
    <p:extLst>
      <p:ext uri="{BB962C8B-B14F-4D97-AF65-F5344CB8AC3E}">
        <p14:creationId xmlns:p14="http://schemas.microsoft.com/office/powerpoint/2010/main" val="3057368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680883" y="167153"/>
            <a:ext cx="2830229" cy="799757"/>
          </a:xfrm>
        </p:spPr>
        <p:txBody>
          <a:bodyPr>
            <a:noAutofit/>
          </a:bodyPr>
          <a:lstStyle/>
          <a:p>
            <a:pPr algn="ctr"/>
            <a:r>
              <a:rPr lang="en-US" sz="4000" b="1" noProof="0" dirty="0"/>
              <a:t>Title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1066766" y="1144069"/>
            <a:ext cx="5029231" cy="3970318"/>
          </a:xfrm>
          <a:prstGeom prst="rect">
            <a:avLst/>
          </a:prstGeom>
          <a:noFill/>
        </p:spPr>
        <p:txBody>
          <a:bodyPr wrap="square">
            <a:spAutoFit/>
          </a:bodyPr>
          <a:lstStyle/>
          <a:p>
            <a:pPr marR="0" lvl="0" algn="just" rtl="0">
              <a:spcBef>
                <a:spcPts val="0"/>
              </a:spcBef>
              <a:spcAft>
                <a:spcPts val="0"/>
              </a:spcAft>
              <a:buClr>
                <a:schemeClr val="dk1"/>
              </a:buClr>
              <a:buSzPts val="2100"/>
            </a:pPr>
            <a:r>
              <a:rPr lang="en-US" b="1" noProof="0" dirty="0">
                <a:solidFill>
                  <a:schemeClr val="dk1"/>
                </a:solidFill>
                <a:ea typeface="Arial"/>
                <a:cs typeface="Arial"/>
                <a:sym typeface="Arial"/>
              </a:rPr>
              <a:t>Concise:</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Fewer than 20 words, accurately describing content.</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More specific and engaging information using the fewest words possible.</a:t>
            </a:r>
          </a:p>
          <a:p>
            <a:pPr marR="0" lvl="0" algn="just" rtl="0">
              <a:spcBef>
                <a:spcPts val="0"/>
              </a:spcBef>
              <a:spcAft>
                <a:spcPts val="0"/>
              </a:spcAft>
              <a:buClr>
                <a:schemeClr val="dk1"/>
              </a:buClr>
              <a:buSzPts val="2100"/>
            </a:pPr>
            <a:endParaRPr lang="en-US" noProof="0" dirty="0">
              <a:solidFill>
                <a:schemeClr val="dk1"/>
              </a:solidFill>
              <a:ea typeface="Arial"/>
              <a:cs typeface="Arial"/>
              <a:sym typeface="Arial"/>
            </a:endParaRPr>
          </a:p>
          <a:p>
            <a:pPr marR="0" lvl="0" algn="just" rtl="0">
              <a:spcBef>
                <a:spcPts val="0"/>
              </a:spcBef>
              <a:spcAft>
                <a:spcPts val="0"/>
              </a:spcAft>
              <a:buClr>
                <a:schemeClr val="dk1"/>
              </a:buClr>
              <a:buSzPts val="2100"/>
            </a:pPr>
            <a:r>
              <a:rPr lang="en-US" b="1" noProof="0" dirty="0">
                <a:solidFill>
                  <a:schemeClr val="dk1"/>
                </a:solidFill>
                <a:ea typeface="Arial"/>
                <a:cs typeface="Arial"/>
                <a:sym typeface="Arial"/>
              </a:rPr>
              <a:t>Writing Timing:</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 The final title should be written after completing the article.</a:t>
            </a:r>
          </a:p>
          <a:p>
            <a:pPr marR="0" lvl="0" algn="just" rtl="0">
              <a:spcBef>
                <a:spcPts val="0"/>
              </a:spcBef>
              <a:spcAft>
                <a:spcPts val="0"/>
              </a:spcAft>
              <a:buClr>
                <a:schemeClr val="dk1"/>
              </a:buClr>
              <a:buSzPts val="2100"/>
            </a:pPr>
            <a:r>
              <a:rPr lang="en-US" b="1" noProof="0" dirty="0">
                <a:solidFill>
                  <a:schemeClr val="dk1"/>
                </a:solidFill>
                <a:ea typeface="Arial"/>
                <a:cs typeface="Arial"/>
                <a:sym typeface="Arial"/>
              </a:rPr>
              <a:t>Search Engine Visibility:</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It must be chosen carefully, as many search engines initially read only the title.</a:t>
            </a:r>
          </a:p>
          <a:p>
            <a:pPr marR="0" lvl="0" algn="just" rtl="0">
              <a:spcBef>
                <a:spcPts val="0"/>
              </a:spcBef>
              <a:spcAft>
                <a:spcPts val="0"/>
              </a:spcAft>
              <a:buClr>
                <a:schemeClr val="dk1"/>
              </a:buClr>
              <a:buSzPts val="2100"/>
            </a:pPr>
            <a:endParaRPr lang="en-US" noProof="0" dirty="0">
              <a:solidFill>
                <a:schemeClr val="dk1"/>
              </a:solidFill>
            </a:endParaRPr>
          </a:p>
          <a:p>
            <a:pPr algn="ctr"/>
            <a:endParaRPr lang="en-US" noProof="0" dirty="0"/>
          </a:p>
        </p:txBody>
      </p:sp>
      <p:sp>
        <p:nvSpPr>
          <p:cNvPr id="5" name="CuadroTexto 4">
            <a:extLst>
              <a:ext uri="{FF2B5EF4-FFF2-40B4-BE49-F238E27FC236}">
                <a16:creationId xmlns:a16="http://schemas.microsoft.com/office/drawing/2014/main" id="{6BE399ED-0C3D-42B3-A67B-F4455CCC0B29}"/>
              </a:ext>
            </a:extLst>
          </p:cNvPr>
          <p:cNvSpPr txBox="1"/>
          <p:nvPr/>
        </p:nvSpPr>
        <p:spPr>
          <a:xfrm>
            <a:off x="6481011" y="1144069"/>
            <a:ext cx="5029230" cy="4247317"/>
          </a:xfrm>
          <a:prstGeom prst="rect">
            <a:avLst/>
          </a:prstGeom>
          <a:noFill/>
        </p:spPr>
        <p:txBody>
          <a:bodyPr wrap="square">
            <a:spAutoFit/>
          </a:bodyPr>
          <a:lstStyle/>
          <a:p>
            <a:pPr marR="0" lvl="0" algn="just" rtl="0">
              <a:spcBef>
                <a:spcPts val="0"/>
              </a:spcBef>
              <a:spcAft>
                <a:spcPts val="0"/>
              </a:spcAft>
              <a:buClr>
                <a:schemeClr val="dk1"/>
              </a:buClr>
              <a:buSzPts val="2100"/>
            </a:pPr>
            <a:r>
              <a:rPr lang="en-US" b="1" dirty="0">
                <a:solidFill>
                  <a:schemeClr val="dk1"/>
                </a:solidFill>
                <a:ea typeface="Arial"/>
                <a:cs typeface="Arial"/>
                <a:sym typeface="Arial"/>
              </a:rPr>
              <a:t>Key words</a:t>
            </a:r>
            <a:r>
              <a:rPr lang="en-US" b="1" noProof="0" dirty="0">
                <a:solidFill>
                  <a:schemeClr val="dk1"/>
                </a:solidFill>
                <a:ea typeface="Arial"/>
                <a:cs typeface="Arial"/>
                <a:sym typeface="Arial"/>
              </a:rPr>
              <a:t>:</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It should include 2 or 3 keywords that reflect the article's content.</a:t>
            </a:r>
            <a:endParaRPr lang="en-US" b="1" noProof="0" dirty="0">
              <a:solidFill>
                <a:schemeClr val="dk1"/>
              </a:solidFill>
              <a:ea typeface="Arial"/>
              <a:cs typeface="Arial"/>
              <a:sym typeface="Arial"/>
            </a:endParaRPr>
          </a:p>
          <a:p>
            <a:pPr marR="0" lvl="0" algn="just" rtl="0">
              <a:spcBef>
                <a:spcPts val="0"/>
              </a:spcBef>
              <a:spcAft>
                <a:spcPts val="0"/>
              </a:spcAft>
              <a:buClr>
                <a:schemeClr val="dk1"/>
              </a:buClr>
              <a:buSzPts val="2100"/>
            </a:pPr>
            <a:r>
              <a:rPr lang="en-US" b="1" dirty="0">
                <a:solidFill>
                  <a:schemeClr val="dk1"/>
                </a:solidFill>
                <a:ea typeface="Arial"/>
                <a:cs typeface="Arial"/>
                <a:sym typeface="Arial"/>
              </a:rPr>
              <a:t>Specificity</a:t>
            </a:r>
            <a:r>
              <a:rPr lang="en-US" b="1" noProof="0" dirty="0">
                <a:solidFill>
                  <a:schemeClr val="dk1"/>
                </a:solidFill>
                <a:ea typeface="Arial"/>
                <a:cs typeface="Arial"/>
                <a:sym typeface="Arial"/>
              </a:rPr>
              <a:t>:</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It should be meaningful and not general.</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Ideally, it should include the study object, objective, and methodology.</a:t>
            </a:r>
            <a:endParaRPr lang="en-US" noProof="0" dirty="0">
              <a:solidFill>
                <a:schemeClr val="dk1"/>
              </a:solidFill>
            </a:endParaRPr>
          </a:p>
          <a:p>
            <a:pPr marR="0" lvl="0" algn="just" rtl="0">
              <a:spcBef>
                <a:spcPts val="0"/>
              </a:spcBef>
              <a:spcAft>
                <a:spcPts val="0"/>
              </a:spcAft>
              <a:buClr>
                <a:schemeClr val="dk1"/>
              </a:buClr>
              <a:buSzPts val="2100"/>
            </a:pPr>
            <a:r>
              <a:rPr lang="en-US" noProof="0" dirty="0">
                <a:solidFill>
                  <a:schemeClr val="dk1"/>
                </a:solidFill>
                <a:ea typeface="Arial"/>
                <a:cs typeface="Arial"/>
                <a:sym typeface="Arial"/>
              </a:rPr>
              <a:t> </a:t>
            </a:r>
            <a:r>
              <a:rPr lang="en-US" b="1" noProof="0" dirty="0">
                <a:solidFill>
                  <a:schemeClr val="dk1"/>
                </a:solidFill>
                <a:ea typeface="Arial"/>
                <a:cs typeface="Arial"/>
                <a:sym typeface="Arial"/>
              </a:rPr>
              <a:t>Restrictions:</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The title must not include equations, formulas, jargon, excessive prepositions, acronyms, or abbreviations.</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b="1" noProof="0" dirty="0">
                <a:solidFill>
                  <a:schemeClr val="dk1"/>
                </a:solidFill>
                <a:ea typeface="Arial"/>
                <a:cs typeface="Arial"/>
                <a:sym typeface="Arial"/>
              </a:rPr>
              <a:t>It should never be arbitrary or poetic.</a:t>
            </a:r>
          </a:p>
          <a:p>
            <a:pPr marR="0" lvl="0" algn="just" rtl="0">
              <a:spcBef>
                <a:spcPts val="0"/>
              </a:spcBef>
              <a:spcAft>
                <a:spcPts val="0"/>
              </a:spcAft>
              <a:buClr>
                <a:schemeClr val="dk1"/>
              </a:buClr>
              <a:buSzPts val="2100"/>
            </a:pPr>
            <a:r>
              <a:rPr lang="es-CO" b="1" dirty="0"/>
              <a:t>Review and Evaluation</a:t>
            </a:r>
            <a:r>
              <a:rPr lang="en-US" b="1" noProof="0" dirty="0">
                <a:solidFill>
                  <a:schemeClr val="dk1"/>
                </a:solidFill>
                <a:ea typeface="Arial"/>
                <a:cs typeface="Arial"/>
                <a:sym typeface="Arial"/>
              </a:rPr>
              <a:t>:</a:t>
            </a:r>
          </a:p>
          <a:p>
            <a:pPr marL="285750" marR="0" lvl="0" indent="-285750" algn="just" rtl="0">
              <a:spcBef>
                <a:spcPts val="0"/>
              </a:spcBef>
              <a:spcAft>
                <a:spcPts val="0"/>
              </a:spcAft>
              <a:buClr>
                <a:schemeClr val="dk1"/>
              </a:buClr>
              <a:buSzPts val="2100"/>
              <a:buFont typeface="Arial" panose="020B0604020202020204" pitchFamily="34" charset="0"/>
              <a:buChar char="•"/>
            </a:pPr>
            <a:r>
              <a:rPr lang="en-US" noProof="0" dirty="0">
                <a:solidFill>
                  <a:schemeClr val="dk1"/>
                </a:solidFill>
                <a:ea typeface="Arial"/>
                <a:cs typeface="Arial"/>
                <a:sym typeface="Arial"/>
              </a:rPr>
              <a:t>about the title multiple times and evaluate it with others.</a:t>
            </a:r>
            <a:endParaRPr lang="en-US" noProof="0" dirty="0"/>
          </a:p>
        </p:txBody>
      </p:sp>
    </p:spTree>
    <p:extLst>
      <p:ext uri="{BB962C8B-B14F-4D97-AF65-F5344CB8AC3E}">
        <p14:creationId xmlns:p14="http://schemas.microsoft.com/office/powerpoint/2010/main" val="380854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214099" y="144263"/>
            <a:ext cx="3741222" cy="799757"/>
          </a:xfrm>
        </p:spPr>
        <p:txBody>
          <a:bodyPr>
            <a:noAutofit/>
          </a:bodyPr>
          <a:lstStyle/>
          <a:p>
            <a:pPr algn="ctr"/>
            <a:r>
              <a:rPr lang="en-US" sz="4000" b="1" dirty="0"/>
              <a:t>Indicative Title</a:t>
            </a:r>
            <a:r>
              <a:rPr lang="en-US" sz="4000" b="1" noProof="0" dirty="0"/>
              <a:t>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372533" y="1464214"/>
            <a:ext cx="11424355" cy="5447645"/>
          </a:xfrm>
          <a:prstGeom prst="rect">
            <a:avLst/>
          </a:prstGeom>
          <a:noFill/>
        </p:spPr>
        <p:txBody>
          <a:bodyPr wrap="square">
            <a:spAutoFit/>
          </a:bodyPr>
          <a:lstStyle/>
          <a:p>
            <a:pPr algn="ctr"/>
            <a:r>
              <a:rPr lang="en-US" sz="2000" b="1" i="0" noProof="0" dirty="0">
                <a:solidFill>
                  <a:schemeClr val="tx1"/>
                </a:solidFill>
                <a:effectLst/>
              </a:rPr>
              <a:t>Explanation:</a:t>
            </a:r>
          </a:p>
          <a:p>
            <a:pPr algn="ctr">
              <a:buFont typeface="Arial" panose="020B0604020202020204" pitchFamily="34" charset="0"/>
              <a:buChar char="•"/>
            </a:pPr>
            <a:r>
              <a:rPr lang="en-US" sz="2000" dirty="0"/>
              <a:t>Indicates that it is an analysis or study ("Analysis of...").</a:t>
            </a:r>
          </a:p>
          <a:p>
            <a:pPr algn="ctr"/>
            <a:endParaRPr lang="en-US" sz="2000" b="0" i="0" noProof="0" dirty="0">
              <a:solidFill>
                <a:schemeClr val="tx1"/>
              </a:solidFill>
              <a:effectLst/>
            </a:endParaRPr>
          </a:p>
          <a:p>
            <a:pPr marL="285750" indent="-285750">
              <a:lnSpc>
                <a:spcPct val="200000"/>
              </a:lnSpc>
              <a:buFont typeface="Arial" panose="020B0604020202020204" pitchFamily="34" charset="0"/>
              <a:buChar char="•"/>
            </a:pPr>
            <a:r>
              <a:rPr lang="en-US" dirty="0"/>
              <a:t>Mentions the object of study, which is a tutoring program in Physiology ("...tutoring program in Physiology...").</a:t>
            </a:r>
          </a:p>
          <a:p>
            <a:pPr marL="285750" indent="-285750">
              <a:lnSpc>
                <a:spcPct val="200000"/>
              </a:lnSpc>
              <a:buFont typeface="Arial" panose="020B0604020202020204" pitchFamily="34" charset="0"/>
              <a:buChar char="•"/>
            </a:pPr>
            <a:r>
              <a:rPr lang="en-US" dirty="0"/>
              <a:t>Specifies the target group: medical students ("...for Medical Students").</a:t>
            </a:r>
          </a:p>
          <a:p>
            <a:pPr marL="285750" indent="-285750">
              <a:lnSpc>
                <a:spcPct val="200000"/>
              </a:lnSpc>
              <a:buFont typeface="Arial" panose="020B0604020202020204" pitchFamily="34" charset="0"/>
              <a:buChar char="•"/>
            </a:pPr>
            <a:r>
              <a:rPr lang="en-US" dirty="0"/>
              <a:t>Concise (13 words) and does not reveal findings, only states that the program’s effectiveness will be analyzed.</a:t>
            </a:r>
          </a:p>
          <a:p>
            <a:pPr marL="285750" indent="-285750">
              <a:lnSpc>
                <a:spcPct val="200000"/>
              </a:lnSpc>
              <a:buFont typeface="Arial" panose="020B0604020202020204" pitchFamily="34" charset="0"/>
              <a:buChar char="•"/>
            </a:pPr>
            <a:r>
              <a:rPr lang="en-US" dirty="0"/>
              <a:t>Includes relevant keywords like "analysis," "effectiveness," "tutoring," "Physiology," and "medical students."</a:t>
            </a:r>
          </a:p>
          <a:p>
            <a:pPr marL="285750" indent="-285750">
              <a:lnSpc>
                <a:spcPct val="200000"/>
              </a:lnSpc>
              <a:buFont typeface="Arial" panose="020B0604020202020204" pitchFamily="34" charset="0"/>
              <a:buChar char="•"/>
            </a:pPr>
            <a:r>
              <a:rPr lang="en-US" dirty="0"/>
              <a:t>It is an </a:t>
            </a:r>
            <a:r>
              <a:rPr lang="en-US" b="1" dirty="0"/>
              <a:t>indicative title</a:t>
            </a:r>
            <a:r>
              <a:rPr lang="en-US" dirty="0"/>
              <a:t>, as it only describes the article's focus (an analysis of a tutoring program) without disclosing results.</a:t>
            </a:r>
          </a:p>
          <a:p>
            <a:pPr algn="ctr">
              <a:buFont typeface="Arial" panose="020B0604020202020204" pitchFamily="34" charset="0"/>
              <a:buChar char="•"/>
            </a:pPr>
            <a:endParaRPr lang="en-US" sz="1800" b="0" i="0" noProof="0" dirty="0">
              <a:solidFill>
                <a:schemeClr val="tx1"/>
              </a:solidFill>
              <a:effectLst/>
            </a:endParaRPr>
          </a:p>
          <a:p>
            <a:pPr marL="342900" marR="0" lvl="0" indent="-342900" algn="ctr" rtl="0">
              <a:spcBef>
                <a:spcPts val="0"/>
              </a:spcBef>
              <a:spcAft>
                <a:spcPts val="0"/>
              </a:spcAft>
              <a:buClr>
                <a:schemeClr val="dk1"/>
              </a:buClr>
              <a:buSzPts val="2100"/>
              <a:buFont typeface="Arial"/>
              <a:buChar char="•"/>
            </a:pPr>
            <a:endParaRPr lang="en-US" noProof="0" dirty="0">
              <a:solidFill>
                <a:schemeClr val="dk1"/>
              </a:solidFill>
              <a:ea typeface="Arial"/>
              <a:cs typeface="Arial"/>
              <a:sym typeface="Arial"/>
            </a:endParaRPr>
          </a:p>
          <a:p>
            <a:pPr marR="0" lvl="0" algn="ctr" rtl="0">
              <a:spcBef>
                <a:spcPts val="0"/>
              </a:spcBef>
              <a:spcAft>
                <a:spcPts val="0"/>
              </a:spcAft>
              <a:buClr>
                <a:schemeClr val="dk1"/>
              </a:buClr>
              <a:buSzPts val="2100"/>
            </a:pPr>
            <a:endParaRPr lang="en-US" noProof="0" dirty="0">
              <a:solidFill>
                <a:schemeClr val="dk1"/>
              </a:solidFill>
            </a:endParaRPr>
          </a:p>
          <a:p>
            <a:pPr algn="ctr"/>
            <a:endParaRPr lang="en-US" noProof="0" dirty="0"/>
          </a:p>
        </p:txBody>
      </p:sp>
      <p:sp>
        <p:nvSpPr>
          <p:cNvPr id="6" name="CuadroTexto 5">
            <a:extLst>
              <a:ext uri="{FF2B5EF4-FFF2-40B4-BE49-F238E27FC236}">
                <a16:creationId xmlns:a16="http://schemas.microsoft.com/office/drawing/2014/main" id="{CC9CC7FB-5598-443F-A354-B9DF03D58B9F}"/>
              </a:ext>
            </a:extLst>
          </p:cNvPr>
          <p:cNvSpPr txBox="1"/>
          <p:nvPr/>
        </p:nvSpPr>
        <p:spPr>
          <a:xfrm>
            <a:off x="1432895" y="834785"/>
            <a:ext cx="10170695" cy="369332"/>
          </a:xfrm>
          <a:prstGeom prst="rect">
            <a:avLst/>
          </a:prstGeom>
          <a:noFill/>
        </p:spPr>
        <p:txBody>
          <a:bodyPr wrap="square">
            <a:spAutoFit/>
          </a:bodyPr>
          <a:lstStyle/>
          <a:p>
            <a:pPr algn="ctr"/>
            <a:r>
              <a:rPr lang="en-US" sz="1800" b="0" i="1" noProof="0" dirty="0">
                <a:solidFill>
                  <a:schemeClr val="tx1"/>
                </a:solidFill>
                <a:effectLst/>
              </a:rPr>
              <a:t>“Analysis of the Effectiveness of a Tutoring Program in Physiology for Medical Students”</a:t>
            </a:r>
          </a:p>
        </p:txBody>
      </p:sp>
    </p:spTree>
    <p:extLst>
      <p:ext uri="{BB962C8B-B14F-4D97-AF65-F5344CB8AC3E}">
        <p14:creationId xmlns:p14="http://schemas.microsoft.com/office/powerpoint/2010/main" val="3643281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475474" y="446258"/>
            <a:ext cx="3933728" cy="799757"/>
          </a:xfrm>
        </p:spPr>
        <p:txBody>
          <a:bodyPr>
            <a:noAutofit/>
          </a:bodyPr>
          <a:lstStyle/>
          <a:p>
            <a:pPr algn="ctr"/>
            <a:r>
              <a:rPr lang="en-US" sz="4000" b="1" dirty="0"/>
              <a:t>Informative Tile</a:t>
            </a:r>
            <a:r>
              <a:rPr lang="en-US" sz="4000" b="1" noProof="0" dirty="0"/>
              <a:t>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1151467" y="1731303"/>
            <a:ext cx="9832621" cy="5786199"/>
          </a:xfrm>
          <a:prstGeom prst="rect">
            <a:avLst/>
          </a:prstGeom>
          <a:noFill/>
        </p:spPr>
        <p:txBody>
          <a:bodyPr wrap="square">
            <a:spAutoFit/>
          </a:bodyPr>
          <a:lstStyle/>
          <a:p>
            <a:pPr algn="ctr"/>
            <a:r>
              <a:rPr lang="en-US" sz="2000" b="1" i="0" noProof="0" dirty="0">
                <a:solidFill>
                  <a:schemeClr val="tx1"/>
                </a:solidFill>
                <a:effectLst/>
              </a:rPr>
              <a:t>Explanation</a:t>
            </a:r>
          </a:p>
          <a:p>
            <a:pPr marL="342900" indent="-342900">
              <a:lnSpc>
                <a:spcPct val="150000"/>
              </a:lnSpc>
              <a:buFont typeface="Arial" panose="020B0604020202020204" pitchFamily="34" charset="0"/>
              <a:buChar char="•"/>
            </a:pPr>
            <a:r>
              <a:rPr lang="en-US" sz="2000" dirty="0"/>
              <a:t>It briefly states the research results by mentioning that a "Tutoring Program increases the pass rate...".</a:t>
            </a:r>
          </a:p>
          <a:p>
            <a:pPr marL="342900" indent="-342900">
              <a:lnSpc>
                <a:spcPct val="150000"/>
              </a:lnSpc>
              <a:buFont typeface="Arial" panose="020B0604020202020204" pitchFamily="34" charset="0"/>
              <a:buChar char="•"/>
            </a:pPr>
            <a:r>
              <a:rPr lang="en-US" sz="2000" dirty="0"/>
              <a:t>It is concise (11 words).</a:t>
            </a:r>
          </a:p>
          <a:p>
            <a:pPr marL="342900" indent="-342900">
              <a:lnSpc>
                <a:spcPct val="150000"/>
              </a:lnSpc>
              <a:buFont typeface="Arial" panose="020B0604020202020204" pitchFamily="34" charset="0"/>
              <a:buChar char="•"/>
            </a:pPr>
            <a:r>
              <a:rPr lang="en-US" sz="2000" dirty="0"/>
              <a:t>It specifies that it concerns remedial exams in Physiology ("...in Physiology remedial exams").</a:t>
            </a:r>
          </a:p>
          <a:p>
            <a:pPr marL="342900" indent="-342900">
              <a:lnSpc>
                <a:spcPct val="150000"/>
              </a:lnSpc>
              <a:buFont typeface="Arial" panose="020B0604020202020204" pitchFamily="34" charset="0"/>
              <a:buChar char="•"/>
            </a:pPr>
            <a:r>
              <a:rPr lang="en-US" sz="2000" dirty="0"/>
              <a:t>It contains relevant keywords like "tutoring program," "pass rate," "remedial exams," and "Physiology."</a:t>
            </a:r>
          </a:p>
          <a:p>
            <a:pPr marL="342900" indent="-342900">
              <a:lnSpc>
                <a:spcPct val="150000"/>
              </a:lnSpc>
              <a:buFont typeface="Arial" panose="020B0604020202020204" pitchFamily="34" charset="0"/>
              <a:buChar char="•"/>
            </a:pPr>
            <a:r>
              <a:rPr lang="en-US" sz="2000" dirty="0"/>
              <a:t>It is an informative title, as it provides information about the results obtained in the research (the tutoring program increased the pass rate in exams).</a:t>
            </a:r>
          </a:p>
          <a:p>
            <a:pPr algn="ctr">
              <a:buFont typeface="Arial" panose="020B0604020202020204" pitchFamily="34" charset="0"/>
              <a:buChar char="•"/>
            </a:pPr>
            <a:endParaRPr lang="en-US" sz="2000" b="0" i="0" noProof="0" dirty="0">
              <a:solidFill>
                <a:schemeClr val="tx1"/>
              </a:solidFill>
              <a:effectLst/>
            </a:endParaRPr>
          </a:p>
          <a:p>
            <a:pPr marL="342900" marR="0" lvl="0" indent="-342900" algn="ctr" rtl="0">
              <a:spcBef>
                <a:spcPts val="0"/>
              </a:spcBef>
              <a:spcAft>
                <a:spcPts val="0"/>
              </a:spcAft>
              <a:buClr>
                <a:schemeClr val="dk1"/>
              </a:buClr>
              <a:buSzPts val="2100"/>
              <a:buFont typeface="Arial"/>
              <a:buChar char="•"/>
            </a:pPr>
            <a:endParaRPr lang="en-US" sz="2000" noProof="0" dirty="0">
              <a:solidFill>
                <a:schemeClr val="dk1"/>
              </a:solidFill>
              <a:ea typeface="Arial"/>
              <a:cs typeface="Arial"/>
              <a:sym typeface="Arial"/>
            </a:endParaRPr>
          </a:p>
          <a:p>
            <a:pPr marR="0" lvl="0" algn="ctr" rtl="0">
              <a:spcBef>
                <a:spcPts val="0"/>
              </a:spcBef>
              <a:spcAft>
                <a:spcPts val="0"/>
              </a:spcAft>
              <a:buClr>
                <a:schemeClr val="dk1"/>
              </a:buClr>
              <a:buSzPts val="2100"/>
            </a:pPr>
            <a:endParaRPr lang="en-US" sz="2000" noProof="0" dirty="0">
              <a:solidFill>
                <a:schemeClr val="dk1"/>
              </a:solidFill>
            </a:endParaRPr>
          </a:p>
          <a:p>
            <a:pPr algn="ctr"/>
            <a:endParaRPr lang="en-US" sz="2000" noProof="0" dirty="0"/>
          </a:p>
        </p:txBody>
      </p:sp>
      <p:sp>
        <p:nvSpPr>
          <p:cNvPr id="6" name="CuadroTexto 5">
            <a:extLst>
              <a:ext uri="{FF2B5EF4-FFF2-40B4-BE49-F238E27FC236}">
                <a16:creationId xmlns:a16="http://schemas.microsoft.com/office/drawing/2014/main" id="{CC9CC7FB-5598-443F-A354-B9DF03D58B9F}"/>
              </a:ext>
            </a:extLst>
          </p:cNvPr>
          <p:cNvSpPr txBox="1"/>
          <p:nvPr/>
        </p:nvSpPr>
        <p:spPr>
          <a:xfrm>
            <a:off x="1151467" y="1246015"/>
            <a:ext cx="10170695" cy="646331"/>
          </a:xfrm>
          <a:prstGeom prst="rect">
            <a:avLst/>
          </a:prstGeom>
          <a:noFill/>
        </p:spPr>
        <p:txBody>
          <a:bodyPr wrap="square">
            <a:spAutoFit/>
          </a:bodyPr>
          <a:lstStyle/>
          <a:p>
            <a:pPr algn="ctr"/>
            <a:r>
              <a:rPr lang="en-US" sz="1800" b="0" i="1" noProof="0" dirty="0">
                <a:solidFill>
                  <a:schemeClr val="tx1"/>
                </a:solidFill>
                <a:effectLst/>
              </a:rPr>
              <a:t>"</a:t>
            </a:r>
            <a:r>
              <a:rPr lang="en-US" dirty="0"/>
              <a:t>Tutoring Program Increases the Pass Rate in Physiology Remedial Exams</a:t>
            </a:r>
            <a:r>
              <a:rPr lang="en-US" sz="1800" b="0" i="1" noProof="0" dirty="0">
                <a:solidFill>
                  <a:schemeClr val="tx1"/>
                </a:solidFill>
                <a:effectLst/>
              </a:rPr>
              <a:t>“ </a:t>
            </a:r>
          </a:p>
          <a:p>
            <a:pPr algn="ctr"/>
            <a:endParaRPr lang="en-US" sz="1800" b="0" i="1" noProof="0" dirty="0">
              <a:solidFill>
                <a:schemeClr val="tx1"/>
              </a:solidFill>
              <a:effectLst/>
            </a:endParaRPr>
          </a:p>
        </p:txBody>
      </p:sp>
    </p:spTree>
    <p:extLst>
      <p:ext uri="{BB962C8B-B14F-4D97-AF65-F5344CB8AC3E}">
        <p14:creationId xmlns:p14="http://schemas.microsoft.com/office/powerpoint/2010/main" val="423309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747082" y="449445"/>
            <a:ext cx="2342421" cy="799757"/>
          </a:xfrm>
        </p:spPr>
        <p:txBody>
          <a:bodyPr>
            <a:noAutofit/>
          </a:bodyPr>
          <a:lstStyle/>
          <a:p>
            <a:pPr algn="ctr"/>
            <a:r>
              <a:rPr lang="en-US" sz="4000" b="1" dirty="0"/>
              <a:t>Abstract</a:t>
            </a:r>
            <a:r>
              <a:rPr lang="en-US" sz="4000" b="1" noProof="0" dirty="0"/>
              <a:t>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2232086" y="5219331"/>
            <a:ext cx="8908234" cy="1323439"/>
          </a:xfrm>
          <a:prstGeom prst="rect">
            <a:avLst/>
          </a:prstGeom>
          <a:noFill/>
        </p:spPr>
        <p:txBody>
          <a:bodyPr wrap="square">
            <a:spAutoFit/>
          </a:bodyPr>
          <a:lstStyle/>
          <a:p>
            <a:pPr algn="just"/>
            <a:endParaRPr lang="en-US" sz="2000" b="0" i="0" noProof="0" dirty="0">
              <a:solidFill>
                <a:schemeClr val="tx1"/>
              </a:solidFill>
              <a:effectLst/>
            </a:endParaRPr>
          </a:p>
          <a:p>
            <a:pPr marL="342900" marR="0" lvl="0" indent="-342900" algn="just" rtl="0">
              <a:spcBef>
                <a:spcPts val="0"/>
              </a:spcBef>
              <a:spcAft>
                <a:spcPts val="0"/>
              </a:spcAft>
              <a:buClr>
                <a:schemeClr val="dk1"/>
              </a:buClr>
              <a:buSzPts val="2100"/>
              <a:buFont typeface="Arial"/>
              <a:buChar char="•"/>
            </a:pPr>
            <a:endParaRPr lang="en-US" sz="2000" noProof="0" dirty="0">
              <a:solidFill>
                <a:schemeClr val="dk1"/>
              </a:solidFill>
              <a:ea typeface="Arial"/>
              <a:cs typeface="Arial"/>
              <a:sym typeface="Arial"/>
            </a:endParaRPr>
          </a:p>
          <a:p>
            <a:pPr marR="0" lvl="0" algn="just" rtl="0">
              <a:spcBef>
                <a:spcPts val="0"/>
              </a:spcBef>
              <a:spcAft>
                <a:spcPts val="0"/>
              </a:spcAft>
              <a:buClr>
                <a:schemeClr val="dk1"/>
              </a:buClr>
              <a:buSzPts val="2100"/>
            </a:pPr>
            <a:endParaRPr lang="en-US" sz="2000" noProof="0" dirty="0">
              <a:solidFill>
                <a:schemeClr val="dk1"/>
              </a:solidFill>
            </a:endParaRPr>
          </a:p>
          <a:p>
            <a:pPr algn="just"/>
            <a:endParaRPr lang="en-US" sz="2000" noProof="0" dirty="0"/>
          </a:p>
        </p:txBody>
      </p:sp>
      <p:sp>
        <p:nvSpPr>
          <p:cNvPr id="2" name="Rectangle 1">
            <a:extLst>
              <a:ext uri="{FF2B5EF4-FFF2-40B4-BE49-F238E27FC236}">
                <a16:creationId xmlns:a16="http://schemas.microsoft.com/office/drawing/2014/main" id="{D5C6DBC1-2854-E25F-319C-305F1E64A54C}"/>
              </a:ext>
            </a:extLst>
          </p:cNvPr>
          <p:cNvSpPr>
            <a:spLocks noChangeArrowheads="1"/>
          </p:cNvSpPr>
          <p:nvPr/>
        </p:nvSpPr>
        <p:spPr bwMode="auto">
          <a:xfrm>
            <a:off x="590203" y="36492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dirty="0">
                <a:ln>
                  <a:noFill/>
                </a:ln>
                <a:solidFill>
                  <a:schemeClr val="tx1"/>
                </a:solidFill>
                <a:effectLst/>
                <a:latin typeface="Arial" panose="020B0604020202020204" pitchFamily="34" charset="0"/>
              </a:rPr>
              <a:t>General Idea:</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Provides a clear idea without needing to read the entire article.</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A shortened version of the main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dirty="0">
                <a:ln>
                  <a:noFill/>
                </a:ln>
                <a:solidFill>
                  <a:schemeClr val="tx1"/>
                </a:solidFill>
                <a:effectLst/>
                <a:latin typeface="Arial" panose="020B0604020202020204" pitchFamily="34" charset="0"/>
              </a:rPr>
              <a:t>Content:</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Key part of each main section: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noProof="0" dirty="0">
                <a:ln>
                  <a:noFill/>
                </a:ln>
                <a:solidFill>
                  <a:schemeClr val="tx1"/>
                </a:solidFill>
                <a:effectLst/>
                <a:latin typeface="Arial" panose="020B0604020202020204" pitchFamily="34" charset="0"/>
              </a:rPr>
              <a:t>Introduction (importance and object)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noProof="0" dirty="0">
                <a:ln>
                  <a:noFill/>
                </a:ln>
                <a:solidFill>
                  <a:schemeClr val="tx1"/>
                </a:solidFill>
                <a:effectLst/>
                <a:latin typeface="Arial" panose="020B0604020202020204" pitchFamily="34" charset="0"/>
              </a:rPr>
              <a:t>Methodology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noProof="0" dirty="0">
                <a:ln>
                  <a:noFill/>
                </a:ln>
                <a:solidFill>
                  <a:schemeClr val="tx1"/>
                </a:solidFill>
                <a:effectLst/>
                <a:latin typeface="Arial" panose="020B0604020202020204" pitchFamily="34" charset="0"/>
              </a:rPr>
              <a:t>Results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noProof="0" dirty="0">
                <a:ln>
                  <a:noFill/>
                </a:ln>
                <a:solidFill>
                  <a:schemeClr val="tx1"/>
                </a:solidFill>
                <a:effectLst/>
                <a:latin typeface="Arial" panose="020B0604020202020204" pitchFamily="34" charset="0"/>
              </a:rPr>
              <a:t>Conclusions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dirty="0">
                <a:ln>
                  <a:noFill/>
                </a:ln>
                <a:solidFill>
                  <a:schemeClr val="tx1"/>
                </a:solidFill>
                <a:effectLst/>
                <a:latin typeface="Arial" panose="020B0604020202020204" pitchFamily="34" charset="0"/>
              </a:rPr>
              <a:t>Length:</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Maximum 250 words.</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Do not include citations.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dirty="0">
                <a:ln>
                  <a:noFill/>
                </a:ln>
                <a:solidFill>
                  <a:schemeClr val="tx1"/>
                </a:solidFill>
                <a:effectLst/>
                <a:latin typeface="Arial" panose="020B0604020202020204" pitchFamily="34" charset="0"/>
              </a:rPr>
              <a:t>Writing Style:</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Clarity and simplicity.</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Write in the past tense.</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Avoid long words followed by abbreviations.</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Avoid expressions like "This article presents...".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dirty="0">
                <a:ln>
                  <a:noFill/>
                </a:ln>
                <a:solidFill>
                  <a:schemeClr val="tx1"/>
                </a:solidFill>
                <a:effectLst/>
                <a:latin typeface="Arial" panose="020B0604020202020204" pitchFamily="34" charset="0"/>
              </a:rPr>
              <a:t>Timing of Writing:</a:t>
            </a:r>
            <a:br>
              <a:rPr kumimoji="0" lang="en-US" sz="1800" b="0" i="0" u="none" strike="noStrike" cap="none" normalizeH="0" baseline="0" noProof="0" dirty="0">
                <a:ln>
                  <a:noFill/>
                </a:ln>
                <a:solidFill>
                  <a:schemeClr val="tx1"/>
                </a:solidFill>
                <a:effectLst/>
                <a:latin typeface="Arial" panose="020B0604020202020204" pitchFamily="34" charset="0"/>
              </a:rPr>
            </a:br>
            <a:r>
              <a:rPr kumimoji="0" lang="en-US" sz="1800" b="0" i="0" u="none" strike="noStrike" cap="none" normalizeH="0" baseline="0" noProof="0" dirty="0">
                <a:ln>
                  <a:noFill/>
                </a:ln>
                <a:solidFill>
                  <a:schemeClr val="tx1"/>
                </a:solidFill>
                <a:effectLst/>
                <a:latin typeface="Arial" panose="020B0604020202020204" pitchFamily="34" charset="0"/>
              </a:rPr>
              <a:t>Easier to write after completing the article.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1149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5255082" y="449445"/>
            <a:ext cx="2342421" cy="799757"/>
          </a:xfrm>
        </p:spPr>
        <p:txBody>
          <a:bodyPr>
            <a:noAutofit/>
          </a:bodyPr>
          <a:lstStyle/>
          <a:p>
            <a:pPr algn="ctr"/>
            <a:r>
              <a:rPr lang="en-US" sz="4000" b="1" noProof="0" dirty="0"/>
              <a:t>Abstract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1558756" y="1570044"/>
            <a:ext cx="8908234" cy="3170099"/>
          </a:xfrm>
          <a:prstGeom prst="rect">
            <a:avLst/>
          </a:prstGeom>
          <a:noFill/>
        </p:spPr>
        <p:txBody>
          <a:bodyPr wrap="square">
            <a:spAutoFit/>
          </a:bodyPr>
          <a:lstStyle/>
          <a:p>
            <a:r>
              <a:rPr lang="en-US" sz="2000" b="1"/>
              <a:t>Adjusted Translation of the Original Abstract:</a:t>
            </a:r>
            <a:br>
              <a:rPr lang="en-US" sz="2000"/>
            </a:br>
            <a:r>
              <a:rPr lang="en-US" sz="2000"/>
              <a:t>Include the same elements.</a:t>
            </a:r>
          </a:p>
          <a:p>
            <a:r>
              <a:rPr lang="en-US" sz="2000" b="1"/>
              <a:t>Process:</a:t>
            </a:r>
            <a:br>
              <a:rPr lang="en-US" sz="2000"/>
            </a:br>
            <a:r>
              <a:rPr lang="en-US" sz="2000"/>
              <a:t>Assign the translation to an expert.</a:t>
            </a:r>
          </a:p>
          <a:p>
            <a:pPr>
              <a:buFont typeface="Arial" panose="020B0604020202020204" pitchFamily="34" charset="0"/>
              <a:buChar char="•"/>
            </a:pPr>
            <a:r>
              <a:rPr lang="en-US" sz="2000"/>
              <a:t>Knowledgeable in the topic.</a:t>
            </a:r>
          </a:p>
          <a:p>
            <a:pPr>
              <a:buFont typeface="Arial" panose="020B0604020202020204" pitchFamily="34" charset="0"/>
              <a:buChar char="•"/>
            </a:pPr>
            <a:r>
              <a:rPr lang="en-US" sz="2000"/>
              <a:t>Proficient in English.</a:t>
            </a:r>
          </a:p>
          <a:p>
            <a:r>
              <a:rPr lang="en-US" sz="2000" b="1"/>
              <a:t>Considerations:</a:t>
            </a:r>
            <a:br>
              <a:rPr lang="en-US" sz="2000"/>
            </a:br>
            <a:r>
              <a:rPr lang="en-US" sz="2000"/>
              <a:t>A common cause for rejection:</a:t>
            </a:r>
          </a:p>
          <a:p>
            <a:pPr>
              <a:buFont typeface="Arial" panose="020B0604020202020204" pitchFamily="34" charset="0"/>
              <a:buChar char="•"/>
            </a:pPr>
            <a:r>
              <a:rPr lang="en-US" sz="2000"/>
              <a:t>Poor translation quality.</a:t>
            </a:r>
          </a:p>
          <a:p>
            <a:pPr>
              <a:buFont typeface="Arial" panose="020B0604020202020204" pitchFamily="34" charset="0"/>
              <a:buChar char="•"/>
            </a:pPr>
            <a:r>
              <a:rPr lang="en-US" sz="2000"/>
              <a:t>Done without human assistance, using automatic translation software.</a:t>
            </a:r>
          </a:p>
        </p:txBody>
      </p:sp>
    </p:spTree>
    <p:extLst>
      <p:ext uri="{BB962C8B-B14F-4D97-AF65-F5344CB8AC3E}">
        <p14:creationId xmlns:p14="http://schemas.microsoft.com/office/powerpoint/2010/main" val="182982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046AFDB-7400-40EF-912D-F6E7522F6045}"/>
              </a:ext>
            </a:extLst>
          </p:cNvPr>
          <p:cNvSpPr>
            <a:spLocks noGrp="1"/>
          </p:cNvSpPr>
          <p:nvPr>
            <p:ph type="title"/>
          </p:nvPr>
        </p:nvSpPr>
        <p:spPr>
          <a:xfrm>
            <a:off x="4570736" y="920238"/>
            <a:ext cx="2895546" cy="661503"/>
          </a:xfrm>
        </p:spPr>
        <p:txBody>
          <a:bodyPr>
            <a:normAutofit fontScale="90000"/>
          </a:bodyPr>
          <a:lstStyle/>
          <a:p>
            <a:r>
              <a:rPr lang="en-US" sz="5000" b="1" noProof="0" dirty="0"/>
              <a:t>Specificity</a:t>
            </a:r>
          </a:p>
        </p:txBody>
      </p:sp>
      <p:sp>
        <p:nvSpPr>
          <p:cNvPr id="6" name="CuadroTexto 5">
            <a:extLst>
              <a:ext uri="{FF2B5EF4-FFF2-40B4-BE49-F238E27FC236}">
                <a16:creationId xmlns:a16="http://schemas.microsoft.com/office/drawing/2014/main" id="{6DF92554-C31C-4C55-8A73-483BC968AF75}"/>
              </a:ext>
            </a:extLst>
          </p:cNvPr>
          <p:cNvSpPr txBox="1"/>
          <p:nvPr/>
        </p:nvSpPr>
        <p:spPr>
          <a:xfrm>
            <a:off x="960896" y="1930314"/>
            <a:ext cx="10507850" cy="2754600"/>
          </a:xfrm>
          <a:prstGeom prst="rect">
            <a:avLst/>
          </a:prstGeom>
          <a:noFill/>
        </p:spPr>
        <p:txBody>
          <a:bodyPr wrap="square">
            <a:spAutoFit/>
          </a:bodyPr>
          <a:lstStyle/>
          <a:p>
            <a:pPr marL="342900" lvl="0" indent="-342900" algn="just" rtl="0">
              <a:spcBef>
                <a:spcPts val="0"/>
              </a:spcBef>
              <a:spcAft>
                <a:spcPts val="0"/>
              </a:spcAft>
              <a:buClr>
                <a:schemeClr val="dk1"/>
              </a:buClr>
              <a:buSzPts val="1680"/>
              <a:buChar char="•"/>
            </a:pPr>
            <a:r>
              <a:rPr lang="en-US" sz="2800" noProof="0" dirty="0"/>
              <a:t>“</a:t>
            </a:r>
            <a:r>
              <a:rPr lang="en-US" sz="2800" dirty="0"/>
              <a:t>Re</a:t>
            </a:r>
            <a:r>
              <a:rPr lang="en-US" sz="2800" noProof="0" dirty="0"/>
              <a:t>search should refer to a clearly defined object, applying its conclusions, in principle, only to that object” </a:t>
            </a:r>
          </a:p>
          <a:p>
            <a:pPr marL="342900" lvl="0" indent="-342900" algn="just" rtl="0">
              <a:spcBef>
                <a:spcPts val="0"/>
              </a:spcBef>
              <a:spcAft>
                <a:spcPts val="0"/>
              </a:spcAft>
              <a:buClr>
                <a:schemeClr val="dk1"/>
              </a:buClr>
              <a:buSzPts val="1680"/>
              <a:buChar char="•"/>
            </a:pPr>
            <a:r>
              <a:rPr lang="en-US" sz="2800" noProof="0" dirty="0"/>
              <a:t>[1].“</a:t>
            </a:r>
            <a:r>
              <a:rPr lang="en-US" sz="2800" dirty="0"/>
              <a:t>Re</a:t>
            </a:r>
            <a:r>
              <a:rPr lang="en-US" sz="2800" noProof="0" dirty="0"/>
              <a:t>search addresses an object that is identifiable and defined in such a way that it is also recognizable to others” </a:t>
            </a:r>
          </a:p>
          <a:p>
            <a:pPr marL="342900" lvl="0" indent="-342900" algn="just" rtl="0">
              <a:spcBef>
                <a:spcPts val="0"/>
              </a:spcBef>
              <a:spcAft>
                <a:spcPts val="0"/>
              </a:spcAft>
              <a:buClr>
                <a:schemeClr val="dk1"/>
              </a:buClr>
              <a:buSzPts val="1680"/>
              <a:buChar char="•"/>
            </a:pPr>
            <a:r>
              <a:rPr lang="en-US" sz="2800" noProof="0" dirty="0"/>
              <a:t>[1].The object can be abstract or physical.</a:t>
            </a:r>
          </a:p>
          <a:p>
            <a:pPr marL="0" lvl="0" indent="0" algn="just" rtl="0">
              <a:spcBef>
                <a:spcPts val="560"/>
              </a:spcBef>
              <a:spcAft>
                <a:spcPts val="0"/>
              </a:spcAft>
              <a:buClr>
                <a:schemeClr val="dk1"/>
              </a:buClr>
              <a:buSzPts val="1680"/>
              <a:buNone/>
            </a:pPr>
            <a:endParaRPr lang="en-US" sz="2800" noProof="0" dirty="0"/>
          </a:p>
        </p:txBody>
      </p:sp>
      <p:pic>
        <p:nvPicPr>
          <p:cNvPr id="7" name="Google Shape;129;p4" descr="http://2.bp.blogspot.com/-X8OC0OSnFFM/UD1cyuiumtI/AAAAAAAAAD0/-E6MQfZ0Ya0/s320/consejo.jpg">
            <a:extLst>
              <a:ext uri="{FF2B5EF4-FFF2-40B4-BE49-F238E27FC236}">
                <a16:creationId xmlns:a16="http://schemas.microsoft.com/office/drawing/2014/main" id="{E4265835-0E37-4411-A7D1-43494E8F521F}"/>
              </a:ext>
            </a:extLst>
          </p:cNvPr>
          <p:cNvPicPr preferRelativeResize="0"/>
          <p:nvPr/>
        </p:nvPicPr>
        <p:blipFill rotWithShape="1">
          <a:blip r:embed="rId3">
            <a:alphaModFix/>
          </a:blip>
          <a:srcRect/>
          <a:stretch/>
        </p:blipFill>
        <p:spPr>
          <a:xfrm>
            <a:off x="9260245" y="4290499"/>
            <a:ext cx="2682245" cy="2112269"/>
          </a:xfrm>
          <a:prstGeom prst="rect">
            <a:avLst/>
          </a:prstGeom>
          <a:noFill/>
          <a:ln>
            <a:noFill/>
          </a:ln>
        </p:spPr>
      </p:pic>
    </p:spTree>
    <p:extLst>
      <p:ext uri="{BB962C8B-B14F-4D97-AF65-F5344CB8AC3E}">
        <p14:creationId xmlns:p14="http://schemas.microsoft.com/office/powerpoint/2010/main" val="2835713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964342" y="280143"/>
            <a:ext cx="5598696" cy="799757"/>
          </a:xfrm>
        </p:spPr>
        <p:txBody>
          <a:bodyPr>
            <a:noAutofit/>
          </a:bodyPr>
          <a:lstStyle/>
          <a:p>
            <a:pPr algn="ctr"/>
            <a:r>
              <a:rPr lang="en-US" sz="4000" b="1" noProof="0" dirty="0"/>
              <a:t>Keywords – index terms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448887" y="1144492"/>
            <a:ext cx="10396167" cy="1323439"/>
          </a:xfrm>
          <a:prstGeom prst="rect">
            <a:avLst/>
          </a:prstGeom>
          <a:noFill/>
        </p:spPr>
        <p:txBody>
          <a:bodyPr wrap="square">
            <a:spAutoFit/>
          </a:bodyPr>
          <a:lstStyle/>
          <a:p>
            <a:pPr marL="342900" marR="0" lvl="0" indent="-342900" algn="just" rtl="0">
              <a:spcBef>
                <a:spcPts val="0"/>
              </a:spcBef>
              <a:spcAft>
                <a:spcPts val="0"/>
              </a:spcAft>
              <a:buClr>
                <a:schemeClr val="dk1"/>
              </a:buClr>
              <a:buSzPts val="1800"/>
              <a:buFont typeface="Arial" panose="020B0604020202020204" pitchFamily="34" charset="0"/>
              <a:buChar char="•"/>
            </a:pPr>
            <a:r>
              <a:rPr lang="en-US" sz="2000" dirty="0"/>
              <a:t>They are short terms or phrases that allow for quick classification and direction of articles in indexing and search systems.</a:t>
            </a:r>
          </a:p>
          <a:p>
            <a:pPr marL="342900" marR="0" lvl="0" indent="-342900" algn="just" rtl="0">
              <a:spcBef>
                <a:spcPts val="0"/>
              </a:spcBef>
              <a:spcAft>
                <a:spcPts val="0"/>
              </a:spcAft>
              <a:buClr>
                <a:schemeClr val="dk1"/>
              </a:buClr>
              <a:buSzPts val="1800"/>
              <a:buFont typeface="Arial" panose="020B0604020202020204" pitchFamily="34" charset="0"/>
              <a:buChar char="•"/>
            </a:pPr>
            <a:r>
              <a:rPr lang="en-US" sz="2000" dirty="0"/>
              <a:t>The number of keywords in most scientific journals ranges from 3 to 10.</a:t>
            </a:r>
          </a:p>
          <a:p>
            <a:pPr marL="342900" marR="0" lvl="0" indent="-342900" algn="just" rtl="0">
              <a:spcBef>
                <a:spcPts val="0"/>
              </a:spcBef>
              <a:spcAft>
                <a:spcPts val="0"/>
              </a:spcAft>
              <a:buClr>
                <a:schemeClr val="dk1"/>
              </a:buClr>
              <a:buSzPts val="1800"/>
              <a:buFont typeface="Arial" panose="020B0604020202020204" pitchFamily="34" charset="0"/>
              <a:buChar char="•"/>
            </a:pPr>
            <a:r>
              <a:rPr lang="en-US" sz="2000" dirty="0"/>
              <a:t>They should be obtained from specific thesauri and are not arbitrary.</a:t>
            </a:r>
            <a:endParaRPr lang="en-US" sz="2000" noProof="0" dirty="0">
              <a:solidFill>
                <a:schemeClr val="dk1"/>
              </a:solidFill>
              <a:ea typeface="Arial"/>
              <a:cs typeface="Arial"/>
              <a:sym typeface="Arial"/>
            </a:endParaRPr>
          </a:p>
        </p:txBody>
      </p:sp>
      <p:pic>
        <p:nvPicPr>
          <p:cNvPr id="4" name="Google Shape;459;p36">
            <a:extLst>
              <a:ext uri="{FF2B5EF4-FFF2-40B4-BE49-F238E27FC236}">
                <a16:creationId xmlns:a16="http://schemas.microsoft.com/office/drawing/2014/main" id="{5F8F6FD9-F715-4C67-AAC8-6C78648898AD}"/>
              </a:ext>
            </a:extLst>
          </p:cNvPr>
          <p:cNvPicPr preferRelativeResize="0"/>
          <p:nvPr/>
        </p:nvPicPr>
        <p:blipFill rotWithShape="1">
          <a:blip r:embed="rId3">
            <a:alphaModFix/>
          </a:blip>
          <a:srcRect/>
          <a:stretch/>
        </p:blipFill>
        <p:spPr>
          <a:xfrm>
            <a:off x="1641880" y="2467931"/>
            <a:ext cx="8980964" cy="3320358"/>
          </a:xfrm>
          <a:prstGeom prst="rect">
            <a:avLst/>
          </a:prstGeom>
          <a:noFill/>
          <a:ln>
            <a:noFill/>
          </a:ln>
        </p:spPr>
      </p:pic>
      <p:sp>
        <p:nvSpPr>
          <p:cNvPr id="5" name="Google Shape;460;p36">
            <a:extLst>
              <a:ext uri="{FF2B5EF4-FFF2-40B4-BE49-F238E27FC236}">
                <a16:creationId xmlns:a16="http://schemas.microsoft.com/office/drawing/2014/main" id="{16C2FBC5-8EC9-4211-A446-39E06B0307CC}"/>
              </a:ext>
            </a:extLst>
          </p:cNvPr>
          <p:cNvSpPr/>
          <p:nvPr/>
        </p:nvSpPr>
        <p:spPr>
          <a:xfrm>
            <a:off x="2178752" y="5948358"/>
            <a:ext cx="97646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noProof="0" dirty="0">
                <a:solidFill>
                  <a:srgbClr val="FF0000"/>
                </a:solidFill>
                <a:ea typeface="Arial"/>
                <a:cs typeface="Arial"/>
                <a:sym typeface="Arial"/>
              </a:rPr>
              <a:t>https://www.ieee.org/content/dam/ieee-org/ieee/web/org/pubs/taxonomy_v101.pdf</a:t>
            </a:r>
            <a:endParaRPr lang="en-US" noProof="0" dirty="0"/>
          </a:p>
        </p:txBody>
      </p:sp>
      <p:sp>
        <p:nvSpPr>
          <p:cNvPr id="7" name="Google Shape;461;p36">
            <a:extLst>
              <a:ext uri="{FF2B5EF4-FFF2-40B4-BE49-F238E27FC236}">
                <a16:creationId xmlns:a16="http://schemas.microsoft.com/office/drawing/2014/main" id="{E3D9D71A-EFF8-49DD-8371-A2B258478F89}"/>
              </a:ext>
            </a:extLst>
          </p:cNvPr>
          <p:cNvSpPr txBox="1"/>
          <p:nvPr/>
        </p:nvSpPr>
        <p:spPr>
          <a:xfrm>
            <a:off x="1641880" y="5932969"/>
            <a:ext cx="7697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noProof="0" dirty="0">
                <a:solidFill>
                  <a:schemeClr val="dk1"/>
                </a:solidFill>
                <a:ea typeface="Arial"/>
                <a:cs typeface="Arial"/>
                <a:sym typeface="Arial"/>
              </a:rPr>
              <a:t>IEEE</a:t>
            </a:r>
            <a:endParaRPr lang="en-US" noProof="0" dirty="0"/>
          </a:p>
        </p:txBody>
      </p:sp>
    </p:spTree>
    <p:extLst>
      <p:ext uri="{BB962C8B-B14F-4D97-AF65-F5344CB8AC3E}">
        <p14:creationId xmlns:p14="http://schemas.microsoft.com/office/powerpoint/2010/main" val="267691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3588201" y="308699"/>
            <a:ext cx="4686555" cy="799757"/>
          </a:xfrm>
        </p:spPr>
        <p:txBody>
          <a:bodyPr>
            <a:noAutofit/>
          </a:bodyPr>
          <a:lstStyle/>
          <a:p>
            <a:pPr algn="ctr"/>
            <a:r>
              <a:rPr lang="en-US" sz="4000" b="1" dirty="0"/>
              <a:t>Key words</a:t>
            </a:r>
            <a:endParaRPr lang="en-US" sz="4000" b="1" noProof="0" dirty="0"/>
          </a:p>
        </p:txBody>
      </p:sp>
      <p:sp>
        <p:nvSpPr>
          <p:cNvPr id="27" name="CuadroTexto 26">
            <a:extLst>
              <a:ext uri="{FF2B5EF4-FFF2-40B4-BE49-F238E27FC236}">
                <a16:creationId xmlns:a16="http://schemas.microsoft.com/office/drawing/2014/main" id="{BD114A8F-95EC-4ACD-B1E2-3E3388C5583F}"/>
              </a:ext>
            </a:extLst>
          </p:cNvPr>
          <p:cNvSpPr txBox="1"/>
          <p:nvPr/>
        </p:nvSpPr>
        <p:spPr>
          <a:xfrm>
            <a:off x="1690007" y="1348369"/>
            <a:ext cx="9230586" cy="1015663"/>
          </a:xfrm>
          <a:prstGeom prst="rect">
            <a:avLst/>
          </a:prstGeom>
          <a:noFill/>
        </p:spPr>
        <p:txBody>
          <a:bodyPr wrap="square">
            <a:spAutoFit/>
          </a:bodyPr>
          <a:lstStyle/>
          <a:p>
            <a:pPr marL="285750" marR="0" lvl="0" indent="-285750" algn="just" rtl="0">
              <a:spcBef>
                <a:spcPts val="0"/>
              </a:spcBef>
              <a:spcAft>
                <a:spcPts val="0"/>
              </a:spcAft>
              <a:buClr>
                <a:schemeClr val="dk1"/>
              </a:buClr>
              <a:buSzPts val="1800"/>
              <a:buFont typeface="Arial"/>
              <a:buChar char="•"/>
            </a:pPr>
            <a:r>
              <a:rPr lang="en-US" sz="2000" dirty="0">
                <a:solidFill>
                  <a:schemeClr val="dk1"/>
                </a:solidFill>
                <a:latin typeface="Arial"/>
                <a:ea typeface="Arial"/>
                <a:cs typeface="Arial"/>
                <a:sym typeface="Arial"/>
              </a:rPr>
              <a:t>They are a translation of </a:t>
            </a:r>
            <a:r>
              <a:rPr lang="en-US" sz="2000" noProof="0" dirty="0">
                <a:solidFill>
                  <a:schemeClr val="dk1"/>
                </a:solidFill>
                <a:latin typeface="Arial"/>
                <a:ea typeface="Arial"/>
                <a:cs typeface="Arial"/>
                <a:sym typeface="Arial"/>
              </a:rPr>
              <a:t>keywords or index terms.</a:t>
            </a:r>
          </a:p>
          <a:p>
            <a:pPr marL="285750" marR="0" lvl="0" indent="-285750" algn="just" rtl="0">
              <a:spcBef>
                <a:spcPts val="0"/>
              </a:spcBef>
              <a:spcAft>
                <a:spcPts val="0"/>
              </a:spcAft>
              <a:buClr>
                <a:schemeClr val="dk1"/>
              </a:buClr>
              <a:buSzPts val="1800"/>
              <a:buFont typeface="Arial"/>
              <a:buChar char="•"/>
            </a:pPr>
            <a:r>
              <a:rPr lang="en-US" sz="2000" noProof="0" dirty="0">
                <a:solidFill>
                  <a:schemeClr val="dk1"/>
                </a:solidFill>
                <a:latin typeface="Arial"/>
                <a:ea typeface="Arial"/>
                <a:cs typeface="Arial"/>
                <a:sym typeface="Arial"/>
              </a:rPr>
              <a:t>Must be done first in English based on the Taxonomy list and then be translated.</a:t>
            </a:r>
            <a:endParaRPr lang="en-US" sz="2000" noProof="0" dirty="0">
              <a:solidFill>
                <a:schemeClr val="dk1"/>
              </a:solidFill>
            </a:endParaRPr>
          </a:p>
        </p:txBody>
      </p:sp>
      <p:sp>
        <p:nvSpPr>
          <p:cNvPr id="5" name="Google Shape;460;p36">
            <a:extLst>
              <a:ext uri="{FF2B5EF4-FFF2-40B4-BE49-F238E27FC236}">
                <a16:creationId xmlns:a16="http://schemas.microsoft.com/office/drawing/2014/main" id="{16C2FBC5-8EC9-4211-A446-39E06B0307CC}"/>
              </a:ext>
            </a:extLst>
          </p:cNvPr>
          <p:cNvSpPr/>
          <p:nvPr/>
        </p:nvSpPr>
        <p:spPr>
          <a:xfrm>
            <a:off x="2427321" y="5857432"/>
            <a:ext cx="97646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noProof="0" dirty="0">
                <a:solidFill>
                  <a:srgbClr val="FF0000"/>
                </a:solidFill>
                <a:ea typeface="Arial"/>
                <a:cs typeface="Arial"/>
                <a:sym typeface="Arial"/>
              </a:rPr>
              <a:t>https://www.ieee.org/content/dam/ieee-org/ieee/web/org/pubs/taxonomy_v101.pdf</a:t>
            </a:r>
            <a:endParaRPr lang="en-US" noProof="0" dirty="0"/>
          </a:p>
        </p:txBody>
      </p:sp>
      <p:sp>
        <p:nvSpPr>
          <p:cNvPr id="7" name="Google Shape;461;p36">
            <a:extLst>
              <a:ext uri="{FF2B5EF4-FFF2-40B4-BE49-F238E27FC236}">
                <a16:creationId xmlns:a16="http://schemas.microsoft.com/office/drawing/2014/main" id="{E3D9D71A-EFF8-49DD-8371-A2B258478F89}"/>
              </a:ext>
            </a:extLst>
          </p:cNvPr>
          <p:cNvSpPr txBox="1"/>
          <p:nvPr/>
        </p:nvSpPr>
        <p:spPr>
          <a:xfrm>
            <a:off x="1854504" y="5857432"/>
            <a:ext cx="65808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noProof="0" dirty="0">
                <a:solidFill>
                  <a:schemeClr val="dk1"/>
                </a:solidFill>
                <a:ea typeface="Arial"/>
                <a:cs typeface="Arial"/>
                <a:sym typeface="Arial"/>
              </a:rPr>
              <a:t>IEEE</a:t>
            </a:r>
            <a:endParaRPr lang="en-US" noProof="0" dirty="0"/>
          </a:p>
        </p:txBody>
      </p:sp>
      <p:pic>
        <p:nvPicPr>
          <p:cNvPr id="8" name="Google Shape;470;p37">
            <a:extLst>
              <a:ext uri="{FF2B5EF4-FFF2-40B4-BE49-F238E27FC236}">
                <a16:creationId xmlns:a16="http://schemas.microsoft.com/office/drawing/2014/main" id="{8279AF06-04D1-42D8-99DD-3DFAE5AC8437}"/>
              </a:ext>
            </a:extLst>
          </p:cNvPr>
          <p:cNvPicPr preferRelativeResize="0"/>
          <p:nvPr/>
        </p:nvPicPr>
        <p:blipFill rotWithShape="1">
          <a:blip r:embed="rId3">
            <a:alphaModFix/>
          </a:blip>
          <a:srcRect/>
          <a:stretch/>
        </p:blipFill>
        <p:spPr>
          <a:xfrm>
            <a:off x="1854504" y="2364032"/>
            <a:ext cx="9066088" cy="3484175"/>
          </a:xfrm>
          <a:prstGeom prst="rect">
            <a:avLst/>
          </a:prstGeom>
          <a:noFill/>
          <a:ln>
            <a:noFill/>
          </a:ln>
        </p:spPr>
      </p:pic>
    </p:spTree>
    <p:extLst>
      <p:ext uri="{BB962C8B-B14F-4D97-AF65-F5344CB8AC3E}">
        <p14:creationId xmlns:p14="http://schemas.microsoft.com/office/powerpoint/2010/main" val="67468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473428" y="616472"/>
            <a:ext cx="3053232" cy="799757"/>
          </a:xfrm>
        </p:spPr>
        <p:txBody>
          <a:bodyPr>
            <a:noAutofit/>
          </a:bodyPr>
          <a:lstStyle/>
          <a:p>
            <a:pPr algn="ctr"/>
            <a:r>
              <a:rPr lang="en-US" sz="4000" b="1" noProof="0" dirty="0"/>
              <a:t>Introduction</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982132" y="1556632"/>
            <a:ext cx="10035823" cy="6370975"/>
          </a:xfrm>
          <a:prstGeom prst="rect">
            <a:avLst/>
          </a:prstGeom>
          <a:noFill/>
        </p:spPr>
        <p:txBody>
          <a:bodyPr wrap="square">
            <a:spAutoFit/>
          </a:bodyPr>
          <a:lstStyle/>
          <a:p>
            <a:pPr marL="0" marR="0" lvl="0" indent="0" algn="just" rtl="0">
              <a:spcBef>
                <a:spcPts val="0"/>
              </a:spcBef>
              <a:spcAft>
                <a:spcPts val="0"/>
              </a:spcAft>
              <a:buNone/>
            </a:pPr>
            <a:r>
              <a:rPr lang="en-US" sz="2400" b="1" dirty="0">
                <a:solidFill>
                  <a:schemeClr val="dk1"/>
                </a:solidFill>
                <a:ea typeface="Arial"/>
                <a:cs typeface="Arial"/>
                <a:sym typeface="Arial"/>
              </a:rPr>
              <a:t>Introduction must include</a:t>
            </a:r>
            <a:r>
              <a:rPr lang="en-US" sz="2400" b="1" noProof="0" dirty="0">
                <a:solidFill>
                  <a:schemeClr val="dk1"/>
                </a:solidFill>
                <a:ea typeface="Arial"/>
                <a:cs typeface="Arial"/>
                <a:sym typeface="Arial"/>
              </a:rPr>
              <a:t>:</a:t>
            </a:r>
            <a:endParaRPr lang="en-US" sz="2400" b="1" noProof="0" dirty="0"/>
          </a:p>
          <a:p>
            <a:pPr marL="0" marR="0" lvl="0" indent="0" algn="just" rtl="0">
              <a:spcBef>
                <a:spcPts val="0"/>
              </a:spcBef>
              <a:spcAft>
                <a:spcPts val="0"/>
              </a:spcAft>
              <a:buNone/>
            </a:pPr>
            <a:endParaRPr lang="en-US" sz="2400" noProof="0" dirty="0">
              <a:solidFill>
                <a:schemeClr val="dk1"/>
              </a:solidFill>
              <a:ea typeface="Arial"/>
              <a:cs typeface="Arial"/>
              <a:sym typeface="Arial"/>
            </a:endParaRPr>
          </a:p>
          <a:p>
            <a:pPr marL="342900" marR="0" lvl="0" indent="-342900" algn="just" rtl="0">
              <a:spcBef>
                <a:spcPts val="0"/>
              </a:spcBef>
              <a:spcAft>
                <a:spcPts val="0"/>
              </a:spcAft>
              <a:buClr>
                <a:schemeClr val="dk1"/>
              </a:buClr>
              <a:buSzPts val="2400"/>
              <a:buFont typeface="Arial" panose="020B0604020202020204" pitchFamily="34" charset="0"/>
              <a:buChar char="•"/>
            </a:pPr>
            <a:r>
              <a:rPr lang="en-US" sz="2400" dirty="0"/>
              <a:t>A paragraph that introduces the topic and highlights the relevance of the study.</a:t>
            </a:r>
          </a:p>
          <a:p>
            <a:pPr marL="342900" marR="0" lvl="0" indent="-342900" algn="just" rtl="0">
              <a:spcBef>
                <a:spcPts val="0"/>
              </a:spcBef>
              <a:spcAft>
                <a:spcPts val="0"/>
              </a:spcAft>
              <a:buClr>
                <a:schemeClr val="dk1"/>
              </a:buClr>
              <a:buSzPts val="2400"/>
              <a:buFont typeface="Arial" panose="020B0604020202020204" pitchFamily="34" charset="0"/>
              <a:buChar char="•"/>
            </a:pPr>
            <a:r>
              <a:rPr lang="en-US" sz="2400" dirty="0"/>
              <a:t>A review of the state of the art with chronological or thematic citations.</a:t>
            </a:r>
          </a:p>
          <a:p>
            <a:pPr marL="342900" marR="0" lvl="0" indent="-342900" algn="just" rtl="0">
              <a:spcBef>
                <a:spcPts val="0"/>
              </a:spcBef>
              <a:spcAft>
                <a:spcPts val="0"/>
              </a:spcAft>
              <a:buClr>
                <a:schemeClr val="dk1"/>
              </a:buClr>
              <a:buSzPts val="2400"/>
              <a:buFont typeface="Arial" panose="020B0604020202020204" pitchFamily="34" charset="0"/>
              <a:buChar char="•"/>
            </a:pPr>
            <a:r>
              <a:rPr lang="en-US" sz="2400" dirty="0"/>
              <a:t>A theoretical framework that sets the context for the topic (important equations, methods, etc.).</a:t>
            </a:r>
          </a:p>
          <a:p>
            <a:pPr marL="342900" marR="0" lvl="0" indent="-342900" algn="just" rtl="0">
              <a:spcBef>
                <a:spcPts val="0"/>
              </a:spcBef>
              <a:spcAft>
                <a:spcPts val="0"/>
              </a:spcAft>
              <a:buClr>
                <a:schemeClr val="dk1"/>
              </a:buClr>
              <a:buSzPts val="2400"/>
              <a:buFont typeface="Arial" panose="020B0604020202020204" pitchFamily="34" charset="0"/>
              <a:buChar char="•"/>
            </a:pPr>
            <a:r>
              <a:rPr lang="en-US" sz="2400" dirty="0"/>
              <a:t>A paragraph describing the study's objectives.</a:t>
            </a:r>
          </a:p>
          <a:p>
            <a:pPr marL="342900" marR="0" lvl="0" indent="-342900" algn="just" rtl="0">
              <a:spcBef>
                <a:spcPts val="0"/>
              </a:spcBef>
              <a:spcAft>
                <a:spcPts val="0"/>
              </a:spcAft>
              <a:buClr>
                <a:schemeClr val="dk1"/>
              </a:buClr>
              <a:buSzPts val="2400"/>
              <a:buFont typeface="Arial" panose="020B0604020202020204" pitchFamily="34" charset="0"/>
              <a:buChar char="•"/>
            </a:pPr>
            <a:r>
              <a:rPr lang="en-US" sz="2400" dirty="0"/>
              <a:t>An overview of how the article will be developed and its sections.</a:t>
            </a:r>
          </a:p>
          <a:p>
            <a:pPr marL="342900" marR="0" lvl="0" indent="-342900" algn="just" rtl="0">
              <a:spcBef>
                <a:spcPts val="0"/>
              </a:spcBef>
              <a:spcAft>
                <a:spcPts val="0"/>
              </a:spcAft>
              <a:buClr>
                <a:schemeClr val="dk1"/>
              </a:buClr>
              <a:buSzPts val="2400"/>
              <a:buFont typeface="Arial"/>
              <a:buChar char="•"/>
            </a:pPr>
            <a:endParaRPr lang="en-US" sz="2400" dirty="0"/>
          </a:p>
          <a:p>
            <a:r>
              <a:rPr lang="en-US" sz="2400" dirty="0"/>
              <a:t>These parts do not need to be explicitly named as: Theoretical Framework, Historical Framework, or Hypothesis.</a:t>
            </a:r>
          </a:p>
          <a:p>
            <a:pPr marL="0" marR="0" lvl="0" indent="0" algn="just" rtl="0">
              <a:spcBef>
                <a:spcPts val="0"/>
              </a:spcBef>
              <a:spcAft>
                <a:spcPts val="0"/>
              </a:spcAft>
              <a:buNone/>
            </a:pPr>
            <a:endParaRPr lang="en-US" sz="2400" noProof="0" dirty="0"/>
          </a:p>
          <a:p>
            <a:pPr algn="just"/>
            <a:endParaRPr lang="en-US" sz="2400" b="0" i="0" noProof="0" dirty="0">
              <a:solidFill>
                <a:schemeClr val="tx1"/>
              </a:solidFill>
              <a:effectLst/>
            </a:endParaRPr>
          </a:p>
          <a:p>
            <a:pPr marL="342900" marR="0" lvl="0" indent="-342900" algn="just" rtl="0">
              <a:spcBef>
                <a:spcPts val="0"/>
              </a:spcBef>
              <a:spcAft>
                <a:spcPts val="0"/>
              </a:spcAft>
              <a:buClr>
                <a:schemeClr val="dk1"/>
              </a:buClr>
              <a:buSzPts val="2100"/>
              <a:buFont typeface="Arial"/>
              <a:buChar char="•"/>
            </a:pPr>
            <a:endParaRPr lang="en-US" sz="2400" noProof="0" dirty="0">
              <a:solidFill>
                <a:schemeClr val="dk1"/>
              </a:solidFill>
              <a:ea typeface="Arial"/>
              <a:cs typeface="Arial"/>
              <a:sym typeface="Arial"/>
            </a:endParaRPr>
          </a:p>
          <a:p>
            <a:pPr marR="0" lvl="0" algn="just" rtl="0">
              <a:spcBef>
                <a:spcPts val="0"/>
              </a:spcBef>
              <a:spcAft>
                <a:spcPts val="0"/>
              </a:spcAft>
              <a:buClr>
                <a:schemeClr val="dk1"/>
              </a:buClr>
              <a:buSzPts val="2100"/>
            </a:pPr>
            <a:endParaRPr lang="en-US" sz="2400" noProof="0" dirty="0">
              <a:solidFill>
                <a:schemeClr val="dk1"/>
              </a:solidFill>
            </a:endParaRPr>
          </a:p>
          <a:p>
            <a:pPr algn="just"/>
            <a:endParaRPr lang="en-US" sz="2400" noProof="0" dirty="0"/>
          </a:p>
        </p:txBody>
      </p:sp>
    </p:spTree>
    <p:extLst>
      <p:ext uri="{BB962C8B-B14F-4D97-AF65-F5344CB8AC3E}">
        <p14:creationId xmlns:p14="http://schemas.microsoft.com/office/powerpoint/2010/main" val="2568211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569383" y="289094"/>
            <a:ext cx="4408362" cy="799757"/>
          </a:xfrm>
        </p:spPr>
        <p:txBody>
          <a:bodyPr>
            <a:noAutofit/>
          </a:bodyPr>
          <a:lstStyle/>
          <a:p>
            <a:pPr algn="ctr"/>
            <a:r>
              <a:rPr lang="en-US" sz="4000" b="1" noProof="0" dirty="0"/>
              <a:t>Acknowledgements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451556" y="1233229"/>
            <a:ext cx="11209866" cy="5314275"/>
          </a:xfrm>
          <a:prstGeom prst="rect">
            <a:avLst/>
          </a:prstGeom>
          <a:noFill/>
        </p:spPr>
        <p:txBody>
          <a:bodyPr wrap="square">
            <a:spAutoFit/>
          </a:bodyPr>
          <a:lstStyle/>
          <a:p>
            <a:pPr marL="0" marR="0" lvl="0" indent="0" algn="l" rtl="0">
              <a:spcBef>
                <a:spcPts val="0"/>
              </a:spcBef>
              <a:spcAft>
                <a:spcPts val="0"/>
              </a:spcAft>
              <a:buClr>
                <a:schemeClr val="dk1"/>
              </a:buClr>
              <a:buSzPts val="2400"/>
              <a:buFont typeface="Arial"/>
              <a:buNone/>
            </a:pPr>
            <a:r>
              <a:rPr lang="en-US" sz="2400" b="1" noProof="0" dirty="0">
                <a:solidFill>
                  <a:schemeClr val="dk1"/>
                </a:solidFill>
                <a:ea typeface="Calibri"/>
                <a:cs typeface="Arial" panose="020B0604020202020204" pitchFamily="34" charset="0"/>
                <a:sym typeface="Calibri"/>
              </a:rPr>
              <a:t>It consists of recognizing those who contributed to the research in any significant way, such as:</a:t>
            </a:r>
            <a:endParaRPr lang="en-US" sz="2400" b="1" noProof="0" dirty="0"/>
          </a:p>
          <a:p>
            <a:pPr marL="476250" marR="0" lvl="0" indent="-342900" algn="l" rtl="0">
              <a:spcBef>
                <a:spcPts val="420"/>
              </a:spcBef>
              <a:spcAft>
                <a:spcPts val="0"/>
              </a:spcAft>
              <a:buClr>
                <a:schemeClr val="dk1"/>
              </a:buClr>
              <a:buSzPts val="2100"/>
              <a:buFont typeface="Arial" panose="020B0604020202020204" pitchFamily="34" charset="0"/>
              <a:buChar char="•"/>
            </a:pPr>
            <a:endParaRPr lang="en-US" sz="2400" noProof="0" dirty="0">
              <a:solidFill>
                <a:schemeClr val="dk1"/>
              </a:solidFill>
              <a:ea typeface="Arial"/>
              <a:cs typeface="Arial"/>
              <a:sym typeface="Arial"/>
            </a:endParaRPr>
          </a:p>
          <a:p>
            <a:pPr marL="342900" indent="-342900">
              <a:buFont typeface="Arial" panose="020B0604020202020204" pitchFamily="34" charset="0"/>
              <a:buChar char="•"/>
            </a:pPr>
            <a:r>
              <a:rPr lang="en-US" sz="2400" dirty="0"/>
              <a:t>Significant technical or academic assistance received in the laboratory or elsewhere for conducting the research.</a:t>
            </a:r>
          </a:p>
          <a:p>
            <a:pPr marL="342900" indent="-342900">
              <a:buFont typeface="Arial" panose="020B0604020202020204" pitchFamily="34" charset="0"/>
              <a:buChar char="•"/>
            </a:pPr>
            <a:r>
              <a:rPr lang="en-US" sz="2400" dirty="0"/>
              <a:t>External financial collaboration through grants, contracts, or scholarships.</a:t>
            </a:r>
          </a:p>
          <a:p>
            <a:pPr marL="342900" indent="-342900">
              <a:buFont typeface="Arial" panose="020B0604020202020204" pitchFamily="34" charset="0"/>
              <a:buChar char="•"/>
            </a:pPr>
            <a:r>
              <a:rPr lang="en-US" sz="2400" dirty="0"/>
              <a:t>Time spent on the scientific review of the manuscript.</a:t>
            </a:r>
            <a:br>
              <a:rPr lang="en-US" sz="2400" dirty="0"/>
            </a:br>
            <a:r>
              <a:rPr lang="en-US" sz="2400" dirty="0"/>
              <a:t>Permission must be requested to mention a person or institution in the acknowledgments. Explicit consent should be obtained.</a:t>
            </a:r>
          </a:p>
          <a:p>
            <a:pPr marL="342900" indent="-342900">
              <a:buFont typeface="Arial" panose="020B0604020202020204" pitchFamily="34" charset="0"/>
              <a:buChar char="•"/>
            </a:pPr>
            <a:r>
              <a:rPr lang="en-US" sz="2400" dirty="0"/>
              <a:t>Acknowledgments should be strictly professional (not for family, friends, or partners).</a:t>
            </a:r>
          </a:p>
          <a:p>
            <a:pPr algn="just"/>
            <a:endParaRPr lang="en-US" sz="2400" b="0" i="0" noProof="0" dirty="0">
              <a:solidFill>
                <a:schemeClr val="tx1"/>
              </a:solidFill>
              <a:effectLst/>
            </a:endParaRPr>
          </a:p>
          <a:p>
            <a:pPr marL="342900" marR="0" lvl="0" indent="-342900" algn="just" rtl="0">
              <a:spcBef>
                <a:spcPts val="0"/>
              </a:spcBef>
              <a:spcAft>
                <a:spcPts val="0"/>
              </a:spcAft>
              <a:buClr>
                <a:schemeClr val="dk1"/>
              </a:buClr>
              <a:buSzPts val="2100"/>
              <a:buFont typeface="Arial"/>
              <a:buChar char="•"/>
            </a:pPr>
            <a:endParaRPr lang="en-US" sz="2400" noProof="0" dirty="0">
              <a:solidFill>
                <a:schemeClr val="dk1"/>
              </a:solidFill>
              <a:ea typeface="Arial"/>
              <a:cs typeface="Arial"/>
              <a:sym typeface="Arial"/>
            </a:endParaRPr>
          </a:p>
          <a:p>
            <a:pPr marR="0" lvl="0" algn="just" rtl="0">
              <a:spcBef>
                <a:spcPts val="0"/>
              </a:spcBef>
              <a:spcAft>
                <a:spcPts val="0"/>
              </a:spcAft>
              <a:buClr>
                <a:schemeClr val="dk1"/>
              </a:buClr>
              <a:buSzPts val="2100"/>
            </a:pPr>
            <a:endParaRPr lang="en-US" sz="2400" noProof="0" dirty="0">
              <a:solidFill>
                <a:schemeClr val="dk1"/>
              </a:solidFill>
            </a:endParaRPr>
          </a:p>
          <a:p>
            <a:pPr algn="just"/>
            <a:endParaRPr lang="en-US" sz="2400" noProof="0" dirty="0"/>
          </a:p>
        </p:txBody>
      </p:sp>
    </p:spTree>
    <p:extLst>
      <p:ext uri="{BB962C8B-B14F-4D97-AF65-F5344CB8AC3E}">
        <p14:creationId xmlns:p14="http://schemas.microsoft.com/office/powerpoint/2010/main" val="747656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027516" y="519031"/>
            <a:ext cx="3580006" cy="799757"/>
          </a:xfrm>
        </p:spPr>
        <p:txBody>
          <a:bodyPr>
            <a:noAutofit/>
          </a:bodyPr>
          <a:lstStyle/>
          <a:p>
            <a:pPr algn="ctr"/>
            <a:r>
              <a:rPr lang="en-US" sz="4000" b="1" noProof="0" dirty="0"/>
              <a:t>References </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553155" y="1808370"/>
            <a:ext cx="11062990" cy="3785652"/>
          </a:xfrm>
          <a:prstGeom prst="rect">
            <a:avLst/>
          </a:prstGeom>
          <a:noFill/>
        </p:spPr>
        <p:txBody>
          <a:bodyPr wrap="square">
            <a:spAutoFit/>
          </a:bodyPr>
          <a:lstStyle/>
          <a:p>
            <a:pPr marL="342900" marR="0" lvl="0" indent="-342900" algn="just" rtl="0">
              <a:spcBef>
                <a:spcPts val="0"/>
              </a:spcBef>
              <a:spcAft>
                <a:spcPts val="0"/>
              </a:spcAft>
              <a:buClr>
                <a:schemeClr val="dk1"/>
              </a:buClr>
              <a:buSzPts val="2100"/>
              <a:buFont typeface="Arial" panose="020B0604020202020204" pitchFamily="34" charset="0"/>
              <a:buChar char="•"/>
            </a:pPr>
            <a:r>
              <a:rPr lang="en-US" sz="2400" dirty="0"/>
              <a:t>References are organized by the number assigned to the citation, which corresponds to the order in which it first appears in the text.</a:t>
            </a:r>
          </a:p>
          <a:p>
            <a:pPr marL="342900" marR="0" lvl="0" indent="-342900" algn="just" rtl="0">
              <a:spcBef>
                <a:spcPts val="0"/>
              </a:spcBef>
              <a:spcAft>
                <a:spcPts val="0"/>
              </a:spcAft>
              <a:buClr>
                <a:schemeClr val="dk1"/>
              </a:buClr>
              <a:buSzPts val="2100"/>
              <a:buFont typeface="Arial" panose="020B0604020202020204" pitchFamily="34" charset="0"/>
              <a:buChar char="•"/>
            </a:pPr>
            <a:r>
              <a:rPr lang="en-US" sz="2400" dirty="0"/>
              <a:t>It only includes the books, articles, websites, etc., that are cited within the document's text.</a:t>
            </a:r>
          </a:p>
          <a:p>
            <a:pPr marL="342900" marR="0" lvl="0" indent="-342900" algn="just" rtl="0">
              <a:spcBef>
                <a:spcPts val="0"/>
              </a:spcBef>
              <a:spcAft>
                <a:spcPts val="0"/>
              </a:spcAft>
              <a:buClr>
                <a:schemeClr val="dk1"/>
              </a:buClr>
              <a:buSzPts val="2100"/>
              <a:buFont typeface="Arial" panose="020B0604020202020204" pitchFamily="34" charset="0"/>
              <a:buChar char="•"/>
            </a:pPr>
            <a:r>
              <a:rPr lang="en-US" sz="2400" dirty="0"/>
              <a:t>There are different citation styles, such as APA and IEEE, among others. This journal uses IEEE.</a:t>
            </a:r>
          </a:p>
          <a:p>
            <a:pPr marL="342900" marR="0" lvl="0" indent="-342900" algn="just" rtl="0">
              <a:spcBef>
                <a:spcPts val="0"/>
              </a:spcBef>
              <a:spcAft>
                <a:spcPts val="0"/>
              </a:spcAft>
              <a:buClr>
                <a:schemeClr val="dk1"/>
              </a:buClr>
              <a:buSzPts val="2100"/>
              <a:buFont typeface="Arial" panose="020B0604020202020204" pitchFamily="34" charset="0"/>
              <a:buChar char="•"/>
            </a:pPr>
            <a:r>
              <a:rPr lang="en-US" sz="2400" dirty="0"/>
              <a:t>Journals describe in detail the format they expect authors to use. This format should be followed, even if it seems arbitrary.</a:t>
            </a:r>
          </a:p>
          <a:p>
            <a:pPr marL="342900" marR="0" lvl="0" indent="-342900" algn="just" rtl="0">
              <a:spcBef>
                <a:spcPts val="0"/>
              </a:spcBef>
              <a:spcAft>
                <a:spcPts val="0"/>
              </a:spcAft>
              <a:buClr>
                <a:schemeClr val="dk1"/>
              </a:buClr>
              <a:buSzPts val="2100"/>
              <a:buFont typeface="Arial" panose="020B0604020202020204" pitchFamily="34" charset="0"/>
              <a:buChar char="•"/>
            </a:pPr>
            <a:r>
              <a:rPr lang="en-US" sz="2400" dirty="0"/>
              <a:t>It is recommended to use citation managers such as Jabref, Mendeley, or online tools like citethisforme.com.</a:t>
            </a:r>
            <a:endParaRPr lang="en-US" sz="2400" noProof="0" dirty="0"/>
          </a:p>
        </p:txBody>
      </p:sp>
    </p:spTree>
    <p:extLst>
      <p:ext uri="{BB962C8B-B14F-4D97-AF65-F5344CB8AC3E}">
        <p14:creationId xmlns:p14="http://schemas.microsoft.com/office/powerpoint/2010/main" val="308659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794084" y="717143"/>
            <a:ext cx="10603829" cy="1169062"/>
          </a:xfrm>
        </p:spPr>
        <p:txBody>
          <a:bodyPr>
            <a:noAutofit/>
          </a:bodyPr>
          <a:lstStyle/>
          <a:p>
            <a:pPr algn="ctr"/>
            <a:r>
              <a:rPr lang="en-US" sz="3800" b="1" noProof="0" dirty="0"/>
              <a:t>References and Bibliography (General Recommendations):</a:t>
            </a:r>
          </a:p>
        </p:txBody>
      </p:sp>
      <p:sp>
        <p:nvSpPr>
          <p:cNvPr id="27" name="CuadroTexto 26">
            <a:extLst>
              <a:ext uri="{FF2B5EF4-FFF2-40B4-BE49-F238E27FC236}">
                <a16:creationId xmlns:a16="http://schemas.microsoft.com/office/drawing/2014/main" id="{BD114A8F-95EC-4ACD-B1E2-3E3388C5583F}"/>
              </a:ext>
            </a:extLst>
          </p:cNvPr>
          <p:cNvSpPr txBox="1"/>
          <p:nvPr/>
        </p:nvSpPr>
        <p:spPr>
          <a:xfrm>
            <a:off x="1090208" y="2106240"/>
            <a:ext cx="10011582" cy="3785652"/>
          </a:xfrm>
          <a:prstGeom prst="rect">
            <a:avLst/>
          </a:prstGeom>
          <a:noFill/>
        </p:spPr>
        <p:txBody>
          <a:bodyPr wrap="square">
            <a:spAutoFit/>
          </a:bodyPr>
          <a:lstStyle/>
          <a:p>
            <a:pPr marL="342900" marR="0" lvl="0" indent="-342900" algn="just" rtl="0">
              <a:spcBef>
                <a:spcPts val="0"/>
              </a:spcBef>
              <a:spcAft>
                <a:spcPts val="0"/>
              </a:spcAft>
              <a:buClr>
                <a:schemeClr val="dk1"/>
              </a:buClr>
              <a:buSzPts val="2400"/>
              <a:buFont typeface="Arial"/>
              <a:buChar char="•"/>
            </a:pPr>
            <a:r>
              <a:rPr lang="en-US" sz="2400" dirty="0"/>
              <a:t>They should rely on publications that can be corroborated and from reliable sources.</a:t>
            </a:r>
          </a:p>
          <a:p>
            <a:pPr marL="342900" marR="0" lvl="0" indent="-342900" algn="just" rtl="0">
              <a:spcBef>
                <a:spcPts val="0"/>
              </a:spcBef>
              <a:spcAft>
                <a:spcPts val="0"/>
              </a:spcAft>
              <a:buClr>
                <a:schemeClr val="dk1"/>
              </a:buClr>
              <a:buSzPts val="2400"/>
              <a:buFont typeface="Arial"/>
              <a:buChar char="•"/>
            </a:pPr>
            <a:r>
              <a:rPr lang="en-US" sz="2400" dirty="0"/>
              <a:t>If they are citations taken from other works, reference the original document.</a:t>
            </a:r>
          </a:p>
          <a:p>
            <a:pPr marL="342900" marR="0" lvl="0" indent="-342900" algn="just" rtl="0">
              <a:spcBef>
                <a:spcPts val="0"/>
              </a:spcBef>
              <a:spcAft>
                <a:spcPts val="0"/>
              </a:spcAft>
              <a:buClr>
                <a:schemeClr val="dk1"/>
              </a:buClr>
              <a:buSzPts val="2400"/>
              <a:buFont typeface="Arial"/>
              <a:buChar char="•"/>
            </a:pPr>
            <a:r>
              <a:rPr lang="en-US" sz="2400" dirty="0"/>
              <a:t>Do not cite theses or reports when the work has already been published in a recognized (indexed) journal. Cite the journal article.</a:t>
            </a:r>
          </a:p>
          <a:p>
            <a:pPr marL="342900" marR="0" lvl="0" indent="-342900" algn="just" rtl="0">
              <a:spcBef>
                <a:spcPts val="0"/>
              </a:spcBef>
              <a:spcAft>
                <a:spcPts val="0"/>
              </a:spcAft>
              <a:buClr>
                <a:schemeClr val="dk1"/>
              </a:buClr>
              <a:buSzPts val="2400"/>
              <a:buFont typeface="Arial"/>
              <a:buChar char="•"/>
            </a:pPr>
            <a:r>
              <a:rPr lang="en-US" sz="2400" dirty="0"/>
              <a:t>Do not cite national journals when the same finding has already been published in an international journal.</a:t>
            </a:r>
          </a:p>
          <a:p>
            <a:pPr marL="342900" marR="0" lvl="0" indent="-342900" algn="just" rtl="0">
              <a:spcBef>
                <a:spcPts val="0"/>
              </a:spcBef>
              <a:spcAft>
                <a:spcPts val="0"/>
              </a:spcAft>
              <a:buClr>
                <a:schemeClr val="dk1"/>
              </a:buClr>
              <a:buSzPts val="2400"/>
              <a:buFont typeface="Arial"/>
              <a:buChar char="•"/>
            </a:pPr>
            <a:r>
              <a:rPr lang="en-US" sz="2400" dirty="0"/>
              <a:t>Do not support with citations what is already known by the audience (e.g., scientific constants, etc.).</a:t>
            </a:r>
            <a:endParaRPr lang="en-US" sz="2200" noProof="0" dirty="0"/>
          </a:p>
        </p:txBody>
      </p:sp>
    </p:spTree>
    <p:extLst>
      <p:ext uri="{BB962C8B-B14F-4D97-AF65-F5344CB8AC3E}">
        <p14:creationId xmlns:p14="http://schemas.microsoft.com/office/powerpoint/2010/main" val="3272349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2279315" y="585238"/>
            <a:ext cx="7624011" cy="1140160"/>
          </a:xfrm>
        </p:spPr>
        <p:txBody>
          <a:bodyPr>
            <a:noAutofit/>
          </a:bodyPr>
          <a:lstStyle/>
          <a:p>
            <a:pPr algn="ctr"/>
            <a:r>
              <a:rPr lang="en-US" sz="4400" b="1" noProof="0" dirty="0"/>
              <a:t>References and Bibliography (Formats):</a:t>
            </a:r>
          </a:p>
        </p:txBody>
      </p:sp>
      <p:sp>
        <p:nvSpPr>
          <p:cNvPr id="4" name="Google Shape;502;p42">
            <a:extLst>
              <a:ext uri="{FF2B5EF4-FFF2-40B4-BE49-F238E27FC236}">
                <a16:creationId xmlns:a16="http://schemas.microsoft.com/office/drawing/2014/main" id="{267F7B24-24E6-42D0-80E1-AB5C544FFB71}"/>
              </a:ext>
            </a:extLst>
          </p:cNvPr>
          <p:cNvSpPr txBox="1">
            <a:spLocks/>
          </p:cNvSpPr>
          <p:nvPr/>
        </p:nvSpPr>
        <p:spPr>
          <a:xfrm>
            <a:off x="2110687" y="1880250"/>
            <a:ext cx="8578515" cy="407828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chemeClr val="dk1"/>
              </a:buClr>
              <a:buSzPts val="2800"/>
            </a:pPr>
            <a:r>
              <a:rPr lang="en-US" b="1" noProof="0" dirty="0">
                <a:cs typeface="Arial" panose="020B0604020202020204" pitchFamily="34" charset="0"/>
              </a:rPr>
              <a:t>Vancouver. BIOLOGY </a:t>
            </a:r>
            <a:r>
              <a:rPr lang="en-US" b="1" dirty="0">
                <a:cs typeface="Arial" panose="020B0604020202020204" pitchFamily="34" charset="0"/>
              </a:rPr>
              <a:t>AND</a:t>
            </a:r>
            <a:r>
              <a:rPr lang="en-US" b="1" noProof="0" dirty="0">
                <a:cs typeface="Arial" panose="020B0604020202020204" pitchFamily="34" charset="0"/>
              </a:rPr>
              <a:t> MEDICINE</a:t>
            </a:r>
            <a:endParaRPr lang="en-US" noProof="0" dirty="0">
              <a:cs typeface="Arial" panose="020B0604020202020204" pitchFamily="34" charset="0"/>
            </a:endParaRPr>
          </a:p>
          <a:p>
            <a:pPr marL="342900" indent="-342900" algn="just">
              <a:spcBef>
                <a:spcPts val="560"/>
              </a:spcBef>
              <a:buClr>
                <a:schemeClr val="dk1"/>
              </a:buClr>
              <a:buSzPts val="2800"/>
            </a:pPr>
            <a:r>
              <a:rPr lang="en-US" b="1" noProof="0" dirty="0">
                <a:cs typeface="Arial" panose="020B0604020202020204" pitchFamily="34" charset="0"/>
              </a:rPr>
              <a:t>Harvard. Harvard referencing. </a:t>
            </a:r>
            <a:r>
              <a:rPr lang="en-US" b="1" dirty="0">
                <a:cs typeface="Arial" panose="020B0604020202020204" pitchFamily="34" charset="0"/>
              </a:rPr>
              <a:t>SOCIAL SCIENCES</a:t>
            </a:r>
            <a:r>
              <a:rPr lang="en-US" b="1" noProof="0" dirty="0">
                <a:cs typeface="Arial" panose="020B0604020202020204" pitchFamily="34" charset="0"/>
              </a:rPr>
              <a:t>, NATURAL SCIENCES AND PHYSICS</a:t>
            </a:r>
          </a:p>
          <a:p>
            <a:pPr marL="342900" indent="-342900" algn="just">
              <a:spcBef>
                <a:spcPts val="560"/>
              </a:spcBef>
              <a:buClr>
                <a:schemeClr val="dk1"/>
              </a:buClr>
              <a:buSzPts val="2800"/>
            </a:pPr>
            <a:r>
              <a:rPr lang="en-US" b="1" noProof="0" dirty="0">
                <a:cs typeface="Arial" panose="020B0604020202020204" pitchFamily="34" charset="0"/>
              </a:rPr>
              <a:t>Chicago. Chicago Manual of Style. University of Chicago de Chicago. HUMANITIES</a:t>
            </a:r>
            <a:endParaRPr lang="en-US" noProof="0" dirty="0">
              <a:cs typeface="Arial" panose="020B0604020202020204" pitchFamily="34" charset="0"/>
            </a:endParaRPr>
          </a:p>
          <a:p>
            <a:pPr marL="342900" indent="-342900" algn="just">
              <a:spcBef>
                <a:spcPts val="560"/>
              </a:spcBef>
              <a:buClr>
                <a:schemeClr val="dk1"/>
              </a:buClr>
              <a:buSzPts val="2800"/>
            </a:pPr>
            <a:r>
              <a:rPr lang="en-US" b="1" noProof="0" dirty="0">
                <a:cs typeface="Arial" panose="020B0604020202020204" pitchFamily="34" charset="0"/>
              </a:rPr>
              <a:t>APA. American Psychological Association. PSYCHOLOGY, SOCIAL SCIENCES</a:t>
            </a:r>
            <a:endParaRPr lang="en-US" b="1" dirty="0">
              <a:cs typeface="Arial" panose="020B0604020202020204" pitchFamily="34" charset="0"/>
            </a:endParaRPr>
          </a:p>
          <a:p>
            <a:pPr marL="342900" indent="-342900" algn="just">
              <a:spcBef>
                <a:spcPts val="560"/>
              </a:spcBef>
              <a:buClr>
                <a:schemeClr val="dk1"/>
              </a:buClr>
              <a:buSzPts val="2800"/>
            </a:pPr>
            <a:r>
              <a:rPr lang="en-US" b="1" noProof="0" dirty="0">
                <a:cs typeface="Arial" panose="020B0604020202020204" pitchFamily="34" charset="0"/>
              </a:rPr>
              <a:t>IEEE. I</a:t>
            </a:r>
            <a:r>
              <a:rPr lang="en-US" b="1" dirty="0" err="1"/>
              <a:t>nstitute</a:t>
            </a:r>
            <a:r>
              <a:rPr lang="en-US" b="1" dirty="0"/>
              <a:t> of Electrical and Electronics Engineers (IEEE) ENGINEERING</a:t>
            </a:r>
            <a:endParaRPr lang="en-US" b="1" noProof="0" dirty="0">
              <a:cs typeface="Arial" panose="020B0604020202020204" pitchFamily="34" charset="0"/>
            </a:endParaRPr>
          </a:p>
          <a:p>
            <a:pPr marL="342900" indent="-279400" algn="just">
              <a:spcBef>
                <a:spcPts val="200"/>
              </a:spcBef>
              <a:buClr>
                <a:schemeClr val="dk1"/>
              </a:buClr>
              <a:buSzPts val="1000"/>
              <a:buFont typeface="Arial" panose="020B0604020202020204" pitchFamily="34" charset="0"/>
              <a:buNone/>
            </a:pPr>
            <a:endParaRPr lang="en-US" noProof="0" dirty="0">
              <a:cs typeface="Arial" panose="020B0604020202020204" pitchFamily="34" charset="0"/>
            </a:endParaRPr>
          </a:p>
        </p:txBody>
      </p:sp>
      <p:sp>
        <p:nvSpPr>
          <p:cNvPr id="5" name="Google Shape;503;p42">
            <a:extLst>
              <a:ext uri="{FF2B5EF4-FFF2-40B4-BE49-F238E27FC236}">
                <a16:creationId xmlns:a16="http://schemas.microsoft.com/office/drawing/2014/main" id="{D10430F8-5A2A-446D-AF60-F1DA79C5F18A}"/>
              </a:ext>
            </a:extLst>
          </p:cNvPr>
          <p:cNvSpPr/>
          <p:nvPr/>
        </p:nvSpPr>
        <p:spPr>
          <a:xfrm>
            <a:off x="2482515" y="4918409"/>
            <a:ext cx="8207375" cy="8636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6" name="Google Shape;504;p42">
            <a:extLst>
              <a:ext uri="{FF2B5EF4-FFF2-40B4-BE49-F238E27FC236}">
                <a16:creationId xmlns:a16="http://schemas.microsoft.com/office/drawing/2014/main" id="{E2C952FD-EF26-415B-86DE-64FEB7766DB1}"/>
              </a:ext>
            </a:extLst>
          </p:cNvPr>
          <p:cNvSpPr/>
          <p:nvPr/>
        </p:nvSpPr>
        <p:spPr>
          <a:xfrm>
            <a:off x="2482515" y="4002423"/>
            <a:ext cx="8207375" cy="8651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68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5364078" y="492290"/>
            <a:ext cx="1463843" cy="769187"/>
          </a:xfrm>
        </p:spPr>
        <p:txBody>
          <a:bodyPr>
            <a:noAutofit/>
          </a:bodyPr>
          <a:lstStyle/>
          <a:p>
            <a:pPr algn="ctr"/>
            <a:r>
              <a:rPr lang="en-US" sz="4400" b="1" noProof="0" dirty="0"/>
              <a:t>APA</a:t>
            </a:r>
          </a:p>
        </p:txBody>
      </p:sp>
      <p:sp>
        <p:nvSpPr>
          <p:cNvPr id="7" name="Google Shape;511;p43">
            <a:extLst>
              <a:ext uri="{FF2B5EF4-FFF2-40B4-BE49-F238E27FC236}">
                <a16:creationId xmlns:a16="http://schemas.microsoft.com/office/drawing/2014/main" id="{A8A16536-D2DF-4B03-9C02-DB4535051F65}"/>
              </a:ext>
            </a:extLst>
          </p:cNvPr>
          <p:cNvSpPr txBox="1"/>
          <p:nvPr/>
        </p:nvSpPr>
        <p:spPr>
          <a:xfrm>
            <a:off x="519289" y="1261477"/>
            <a:ext cx="11063111" cy="4984043"/>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2400"/>
            </a:pPr>
            <a:r>
              <a:rPr lang="en-US" sz="2400" b="1" dirty="0">
                <a:solidFill>
                  <a:schemeClr val="dk1"/>
                </a:solidFill>
                <a:latin typeface="Arial" panose="020B0604020202020204" pitchFamily="34" charset="0"/>
                <a:ea typeface="Calibri"/>
                <a:cs typeface="Arial" panose="020B0604020202020204" pitchFamily="34" charset="0"/>
                <a:sym typeface="Calibri"/>
              </a:rPr>
              <a:t>Highlights</a:t>
            </a:r>
            <a:r>
              <a:rPr lang="en-US" sz="2400" b="1" noProof="0" dirty="0">
                <a:solidFill>
                  <a:schemeClr val="dk1"/>
                </a:solidFill>
                <a:latin typeface="Arial" panose="020B0604020202020204" pitchFamily="34" charset="0"/>
                <a:ea typeface="Calibri"/>
                <a:cs typeface="Arial" panose="020B0604020202020204" pitchFamily="34" charset="0"/>
                <a:sym typeface="Calibri"/>
              </a:rPr>
              <a:t>:</a:t>
            </a:r>
            <a:endParaRPr lang="en-US" b="1" noProof="0" dirty="0"/>
          </a:p>
          <a:p>
            <a:pPr marL="1143000" marR="0" lvl="2" indent="-228600" algn="l" rtl="0">
              <a:lnSpc>
                <a:spcPct val="90000"/>
              </a:lnSpc>
              <a:spcBef>
                <a:spcPts val="480"/>
              </a:spcBef>
              <a:spcAft>
                <a:spcPts val="0"/>
              </a:spcAft>
              <a:buClr>
                <a:schemeClr val="dk1"/>
              </a:buClr>
              <a:buSzPts val="2400"/>
              <a:buFont typeface="Arial"/>
              <a:buChar char="•"/>
            </a:pP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Title of the source document or unit in italics</a:t>
            </a:r>
            <a:endParaRPr lang="en-US" noProof="0" dirty="0"/>
          </a:p>
          <a:p>
            <a:pPr marL="1143000" marR="0" lvl="2" indent="-228600" algn="l" rtl="0">
              <a:lnSpc>
                <a:spcPct val="90000"/>
              </a:lnSpc>
              <a:spcBef>
                <a:spcPts val="480"/>
              </a:spcBef>
              <a:spcAft>
                <a:spcPts val="0"/>
              </a:spcAft>
              <a:buClr>
                <a:schemeClr val="dk1"/>
              </a:buClr>
              <a:buSzPts val="2400"/>
              <a:buFont typeface="Arial"/>
              <a:buChar char="•"/>
            </a:pPr>
            <a:r>
              <a:rPr lang="en-US" sz="2600" dirty="0"/>
              <a:t>The author's last name is inverted but not emphasized</a:t>
            </a:r>
          </a:p>
          <a:p>
            <a:pPr marR="0" lvl="2" algn="l" rtl="0">
              <a:lnSpc>
                <a:spcPct val="90000"/>
              </a:lnSpc>
              <a:spcBef>
                <a:spcPts val="480"/>
              </a:spcBef>
              <a:spcAft>
                <a:spcPts val="0"/>
              </a:spcAft>
              <a:buClr>
                <a:schemeClr val="dk1"/>
              </a:buClr>
              <a:buSzPts val="2400"/>
            </a:pPr>
            <a:endParaRPr lang="en-US" sz="2400" b="1" i="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p>
            <a:pPr marR="0" lvl="0" algn="l" rtl="0">
              <a:lnSpc>
                <a:spcPct val="90000"/>
              </a:lnSpc>
              <a:spcBef>
                <a:spcPts val="480"/>
              </a:spcBef>
              <a:spcAft>
                <a:spcPts val="0"/>
              </a:spcAft>
              <a:buClr>
                <a:schemeClr val="dk1"/>
              </a:buClr>
              <a:buSzPts val="2400"/>
            </a:pPr>
            <a:r>
              <a:rPr lang="en-US" sz="2400" b="1" noProof="0" dirty="0">
                <a:solidFill>
                  <a:schemeClr val="dk1"/>
                </a:solidFill>
                <a:latin typeface="Arial" panose="020B0604020202020204" pitchFamily="34" charset="0"/>
                <a:ea typeface="Calibri"/>
                <a:cs typeface="Arial" panose="020B0604020202020204" pitchFamily="34" charset="0"/>
                <a:sym typeface="Calibri"/>
              </a:rPr>
              <a:t>Tutorials </a:t>
            </a:r>
            <a:r>
              <a:rPr lang="en-US" sz="2400" b="1" dirty="0">
                <a:solidFill>
                  <a:schemeClr val="dk1"/>
                </a:solidFill>
                <a:latin typeface="Arial" panose="020B0604020202020204" pitchFamily="34" charset="0"/>
                <a:ea typeface="Calibri"/>
                <a:cs typeface="Arial" panose="020B0604020202020204" pitchFamily="34" charset="0"/>
                <a:sym typeface="Calibri"/>
              </a:rPr>
              <a:t>and</a:t>
            </a:r>
            <a:r>
              <a:rPr lang="en-US" sz="2400" b="1" noProof="0" dirty="0">
                <a:solidFill>
                  <a:schemeClr val="dk1"/>
                </a:solidFill>
                <a:latin typeface="Arial" panose="020B0604020202020204" pitchFamily="34" charset="0"/>
                <a:ea typeface="Calibri"/>
                <a:cs typeface="Arial" panose="020B0604020202020204" pitchFamily="34" charset="0"/>
                <a:sym typeface="Calibri"/>
              </a:rPr>
              <a:t> guidelines</a:t>
            </a:r>
            <a:endParaRPr lang="en-US" b="1" noProof="0" dirty="0"/>
          </a:p>
          <a:p>
            <a:pPr marL="1143000" marR="0" lvl="2" indent="-228600" algn="l" rtl="0">
              <a:lnSpc>
                <a:spcPct val="90000"/>
              </a:lnSpc>
              <a:spcBef>
                <a:spcPts val="480"/>
              </a:spcBef>
              <a:spcAft>
                <a:spcPts val="0"/>
              </a:spcAft>
              <a:buClr>
                <a:schemeClr val="dk1"/>
              </a:buClr>
              <a:buSzPts val="2400"/>
              <a:buFont typeface="Arial"/>
              <a:buChar char="•"/>
            </a:pP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Silvestrini</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M. (2005). </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Como </a:t>
            </a:r>
            <a:r>
              <a:rPr lang="en-US" sz="2400" b="0" i="1" u="none" strike="noStrike" cap="none" noProof="0" dirty="0" err="1">
                <a:solidFill>
                  <a:schemeClr val="dk1"/>
                </a:solidFill>
                <a:latin typeface="Arial" panose="020B0604020202020204" pitchFamily="34" charset="0"/>
                <a:ea typeface="Calibri"/>
                <a:cs typeface="Arial" panose="020B0604020202020204" pitchFamily="34" charset="0"/>
                <a:sym typeface="Calibri"/>
              </a:rPr>
              <a:t>citar</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 </a:t>
            </a:r>
            <a:r>
              <a:rPr lang="en-US" sz="2400" b="0" i="1" u="none" strike="noStrike" cap="none" noProof="0" dirty="0" err="1">
                <a:solidFill>
                  <a:schemeClr val="dk1"/>
                </a:solidFill>
                <a:latin typeface="Arial" panose="020B0604020202020204" pitchFamily="34" charset="0"/>
                <a:ea typeface="Calibri"/>
                <a:cs typeface="Arial" panose="020B0604020202020204" pitchFamily="34" charset="0"/>
                <a:sym typeface="Calibri"/>
              </a:rPr>
              <a:t>en</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 APA. </a:t>
            </a: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Recuperado</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a:t>
            </a: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el</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21 de </a:t>
            </a: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junio</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de 2007, de </a:t>
            </a:r>
            <a:r>
              <a:rPr lang="en-US" sz="2400" b="0" i="0" u="sng" strike="noStrike" cap="none" noProof="0" dirty="0">
                <a:solidFill>
                  <a:schemeClr val="dk1"/>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http://ponce.inter.edu/cai/CITAR_APA.pdf</a:t>
            </a:r>
            <a:endPar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p>
            <a:pPr marL="1143000" marR="0" lvl="2" indent="-228600" algn="l" rtl="0">
              <a:lnSpc>
                <a:spcPct val="90000"/>
              </a:lnSpc>
              <a:spcBef>
                <a:spcPts val="480"/>
              </a:spcBef>
              <a:spcAft>
                <a:spcPts val="0"/>
              </a:spcAft>
              <a:buClr>
                <a:schemeClr val="dk1"/>
              </a:buClr>
              <a:buSzPts val="2400"/>
              <a:buFont typeface="Arial"/>
              <a:buChar char="•"/>
            </a:pP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Silvestrini</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M. (2007). </a:t>
            </a:r>
            <a:r>
              <a:rPr lang="en-US" sz="2400" b="0" i="1" u="none" strike="noStrike" cap="none" noProof="0" dirty="0" err="1">
                <a:solidFill>
                  <a:schemeClr val="dk1"/>
                </a:solidFill>
                <a:latin typeface="Arial" panose="020B0604020202020204" pitchFamily="34" charset="0"/>
                <a:ea typeface="Calibri"/>
                <a:cs typeface="Arial" panose="020B0604020202020204" pitchFamily="34" charset="0"/>
                <a:sym typeface="Calibri"/>
              </a:rPr>
              <a:t>Repasando</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 </a:t>
            </a:r>
            <a:r>
              <a:rPr lang="en-US" sz="2400" b="0" i="1" u="none" strike="noStrike" cap="none" noProof="0" dirty="0" err="1">
                <a:solidFill>
                  <a:schemeClr val="dk1"/>
                </a:solidFill>
                <a:latin typeface="Arial" panose="020B0604020202020204" pitchFamily="34" charset="0"/>
                <a:ea typeface="Calibri"/>
                <a:cs typeface="Arial" panose="020B0604020202020204" pitchFamily="34" charset="0"/>
                <a:sym typeface="Calibri"/>
              </a:rPr>
              <a:t>bibliografías</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 impresas y </a:t>
            </a:r>
            <a:r>
              <a:rPr lang="en-US" sz="2400" b="0" i="1" u="none" strike="noStrike" cap="none" noProof="0" dirty="0" err="1">
                <a:solidFill>
                  <a:schemeClr val="dk1"/>
                </a:solidFill>
                <a:latin typeface="Arial" panose="020B0604020202020204" pitchFamily="34" charset="0"/>
                <a:ea typeface="Calibri"/>
                <a:cs typeface="Arial" panose="020B0604020202020204" pitchFamily="34" charset="0"/>
                <a:sym typeface="Calibri"/>
              </a:rPr>
              <a:t>electrónicas</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 </a:t>
            </a:r>
            <a:r>
              <a:rPr lang="en-US" sz="2400" b="0" i="1" u="none" strike="noStrike" cap="none" noProof="0" dirty="0" err="1">
                <a:solidFill>
                  <a:schemeClr val="dk1"/>
                </a:solidFill>
                <a:latin typeface="Arial" panose="020B0604020202020204" pitchFamily="34" charset="0"/>
                <a:ea typeface="Calibri"/>
                <a:cs typeface="Arial" panose="020B0604020202020204" pitchFamily="34" charset="0"/>
                <a:sym typeface="Calibri"/>
              </a:rPr>
              <a:t>según</a:t>
            </a:r>
            <a:r>
              <a:rPr lang="en-US" sz="2400" b="0" i="1" u="none" strike="noStrike" cap="none" noProof="0" dirty="0">
                <a:solidFill>
                  <a:schemeClr val="dk1"/>
                </a:solidFill>
                <a:latin typeface="Arial" panose="020B0604020202020204" pitchFamily="34" charset="0"/>
                <a:ea typeface="Calibri"/>
                <a:cs typeface="Arial" panose="020B0604020202020204" pitchFamily="34" charset="0"/>
                <a:sym typeface="Calibri"/>
              </a:rPr>
              <a:t> APA. </a:t>
            </a: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Recuperado</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a:t>
            </a: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el</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21 de </a:t>
            </a:r>
            <a:r>
              <a:rPr lang="en-US" sz="2400" b="0" i="0" u="none" strike="noStrike" cap="none" noProof="0" dirty="0" err="1">
                <a:solidFill>
                  <a:schemeClr val="dk1"/>
                </a:solidFill>
                <a:latin typeface="Arial" panose="020B0604020202020204" pitchFamily="34" charset="0"/>
                <a:ea typeface="Calibri"/>
                <a:cs typeface="Arial" panose="020B0604020202020204" pitchFamily="34" charset="0"/>
                <a:sym typeface="Calibri"/>
              </a:rPr>
              <a:t>junio</a:t>
            </a:r>
            <a:r>
              <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rPr>
              <a:t> de 2007, de </a:t>
            </a:r>
            <a:r>
              <a:rPr lang="en-US" sz="2400" b="0" i="0" u="sng" strike="noStrike" cap="none" noProof="0" dirty="0">
                <a:solidFill>
                  <a:schemeClr val="dk1"/>
                </a:solidFill>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http://ponce.inter.edu/cai/manuales/REPASANDO_BIBL </a:t>
            </a:r>
            <a:r>
              <a:rPr lang="en-US" sz="2400" b="0" i="0" u="sng" strike="noStrike" cap="none" noProof="0" dirty="0" err="1">
                <a:solidFill>
                  <a:schemeClr val="dk1"/>
                </a:solidFill>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IOGRAFIAS_files</a:t>
            </a:r>
            <a:r>
              <a:rPr lang="en-US" sz="2400" b="0" i="0" u="sng" strike="noStrike" cap="none" noProof="0" dirty="0">
                <a:solidFill>
                  <a:schemeClr val="dk1"/>
                </a:solidFill>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/frame.htm</a:t>
            </a:r>
            <a:endPar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p>
            <a:pPr marL="1143000" marR="0" lvl="2" indent="-228600" algn="l" rtl="0">
              <a:lnSpc>
                <a:spcPct val="90000"/>
              </a:lnSpc>
              <a:spcBef>
                <a:spcPts val="480"/>
              </a:spcBef>
              <a:spcAft>
                <a:spcPts val="0"/>
              </a:spcAft>
              <a:buClr>
                <a:schemeClr val="dk1"/>
              </a:buClr>
              <a:buSzPts val="2400"/>
              <a:buFont typeface="Arial"/>
              <a:buChar char="•"/>
            </a:pPr>
            <a:r>
              <a:rPr lang="en-US" sz="2400" b="1" i="1" u="sng" strike="noStrike" cap="none" noProof="0" dirty="0">
                <a:solidFill>
                  <a:schemeClr val="dk1"/>
                </a:solidFill>
                <a:latin typeface="Arial" panose="020B0604020202020204" pitchFamily="34" charset="0"/>
                <a:ea typeface="Calibri"/>
                <a:cs typeface="Arial" panose="020B0604020202020204" pitchFamily="34" charset="0"/>
                <a:sym typeface="Calibri"/>
                <a:hlinkClick r:id="rId5">
                  <a:extLst>
                    <a:ext uri="{A12FA001-AC4F-418D-AE19-62706E023703}">
                      <ahyp:hlinkClr xmlns:ahyp="http://schemas.microsoft.com/office/drawing/2018/hyperlinkcolor" val="tx"/>
                    </a:ext>
                  </a:extLst>
                </a:hlinkClick>
              </a:rPr>
              <a:t>APA</a:t>
            </a:r>
            <a:r>
              <a:rPr lang="en-US" sz="2400" b="1" i="1" u="sng" strike="noStrike" cap="none" noProof="0" dirty="0">
                <a:solidFill>
                  <a:schemeClr val="dk1"/>
                </a:solidFill>
                <a:latin typeface="Arial" panose="020B0604020202020204" pitchFamily="34" charset="0"/>
                <a:ea typeface="Calibri"/>
                <a:cs typeface="Arial" panose="020B0604020202020204" pitchFamily="34" charset="0"/>
                <a:sym typeface="Calibri"/>
              </a:rPr>
              <a:t> Style Manual</a:t>
            </a:r>
            <a:endPar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p>
            <a:pPr marL="1143000" marR="0" lvl="2" indent="-76200" algn="l" rtl="0">
              <a:lnSpc>
                <a:spcPct val="90000"/>
              </a:lnSpc>
              <a:spcBef>
                <a:spcPts val="480"/>
              </a:spcBef>
              <a:spcAft>
                <a:spcPts val="0"/>
              </a:spcAft>
              <a:buClr>
                <a:schemeClr val="dk1"/>
              </a:buClr>
              <a:buSzPts val="2400"/>
              <a:buFont typeface="Arial"/>
              <a:buNone/>
            </a:pPr>
            <a:endParaRPr lang="en-US" sz="2400" b="0" i="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228600" algn="l" rtl="0">
              <a:lnSpc>
                <a:spcPct val="90000"/>
              </a:lnSpc>
              <a:spcBef>
                <a:spcPts val="360"/>
              </a:spcBef>
              <a:spcAft>
                <a:spcPts val="0"/>
              </a:spcAft>
              <a:buClr>
                <a:schemeClr val="dk1"/>
              </a:buClr>
              <a:buSzPts val="1800"/>
              <a:buFont typeface="Arial"/>
              <a:buNone/>
            </a:pPr>
            <a:endParaRPr lang="en-US" sz="1800" noProof="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534660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5364077" y="620627"/>
            <a:ext cx="1463843" cy="769187"/>
          </a:xfrm>
        </p:spPr>
        <p:txBody>
          <a:bodyPr>
            <a:noAutofit/>
          </a:bodyPr>
          <a:lstStyle/>
          <a:p>
            <a:pPr algn="ctr"/>
            <a:r>
              <a:rPr lang="en-US" sz="4400" b="1" noProof="0" dirty="0"/>
              <a:t>IEEE</a:t>
            </a:r>
          </a:p>
        </p:txBody>
      </p:sp>
      <p:sp>
        <p:nvSpPr>
          <p:cNvPr id="7" name="Google Shape;511;p43">
            <a:extLst>
              <a:ext uri="{FF2B5EF4-FFF2-40B4-BE49-F238E27FC236}">
                <a16:creationId xmlns:a16="http://schemas.microsoft.com/office/drawing/2014/main" id="{A8A16536-D2DF-4B03-9C02-DB4535051F65}"/>
              </a:ext>
            </a:extLst>
          </p:cNvPr>
          <p:cNvSpPr txBox="1"/>
          <p:nvPr/>
        </p:nvSpPr>
        <p:spPr>
          <a:xfrm>
            <a:off x="1670756" y="1646488"/>
            <a:ext cx="9279465" cy="4403556"/>
          </a:xfrm>
          <a:prstGeom prst="rect">
            <a:avLst/>
          </a:prstGeom>
          <a:noFill/>
          <a:ln>
            <a:noFill/>
          </a:ln>
        </p:spPr>
        <p:txBody>
          <a:bodyPr spcFirstLastPara="1" wrap="square" lIns="91425" tIns="45700" rIns="91425" bIns="45700" anchor="t" anchorCtr="0">
            <a:noAutofit/>
          </a:bodyPr>
          <a:lstStyle/>
          <a:p>
            <a:pPr marR="0" lvl="0" algn="l" rtl="0">
              <a:lnSpc>
                <a:spcPct val="80000"/>
              </a:lnSpc>
              <a:spcBef>
                <a:spcPts val="0"/>
              </a:spcBef>
              <a:spcAft>
                <a:spcPts val="0"/>
              </a:spcAft>
              <a:buClr>
                <a:schemeClr val="dk1"/>
              </a:buClr>
              <a:buSzPts val="2400"/>
            </a:pPr>
            <a:r>
              <a:rPr lang="en-US" sz="2400" b="1" dirty="0" err="1">
                <a:solidFill>
                  <a:schemeClr val="dk1"/>
                </a:solidFill>
                <a:ea typeface="Calibri"/>
                <a:cs typeface="Arial" panose="020B0604020202020204" pitchFamily="34" charset="0"/>
                <a:sym typeface="Calibri"/>
              </a:rPr>
              <a:t>Higlights</a:t>
            </a:r>
            <a:r>
              <a:rPr lang="en-US" sz="2400" b="1" noProof="0" dirty="0">
                <a:solidFill>
                  <a:schemeClr val="dk1"/>
                </a:solidFill>
                <a:ea typeface="Calibri"/>
                <a:cs typeface="Arial" panose="020B0604020202020204" pitchFamily="34" charset="0"/>
                <a:sym typeface="Calibri"/>
              </a:rPr>
              <a:t> : </a:t>
            </a:r>
            <a:endParaRPr kumimoji="0" lang="es-CO" alt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The </a:t>
            </a:r>
            <a:r>
              <a:rPr kumimoji="0" lang="es-CO" altLang="es-CO" sz="2000" b="0" i="0" u="none" strike="noStrike" cap="none" normalizeH="0" baseline="0" dirty="0" err="1">
                <a:ln>
                  <a:noFill/>
                </a:ln>
                <a:solidFill>
                  <a:schemeClr val="tx1"/>
                </a:solidFill>
                <a:effectLst/>
                <a:latin typeface="Arial" panose="020B0604020202020204" pitchFamily="34" charset="0"/>
              </a:rPr>
              <a:t>title</a:t>
            </a:r>
            <a:r>
              <a:rPr kumimoji="0" lang="es-CO" altLang="es-CO" sz="2000" b="0" i="0" u="none" strike="noStrike" cap="none" normalizeH="0" baseline="0" dirty="0">
                <a:ln>
                  <a:noFill/>
                </a:ln>
                <a:solidFill>
                  <a:schemeClr val="tx1"/>
                </a:solidFill>
                <a:effectLst/>
                <a:latin typeface="Arial" panose="020B0604020202020204" pitchFamily="34" charset="0"/>
              </a:rPr>
              <a:t> of the </a:t>
            </a:r>
            <a:r>
              <a:rPr kumimoji="0" lang="es-CO" altLang="es-CO" sz="2000" b="0" i="0" u="none" strike="noStrike" cap="none" normalizeH="0" baseline="0" dirty="0" err="1">
                <a:ln>
                  <a:noFill/>
                </a:ln>
                <a:solidFill>
                  <a:schemeClr val="tx1"/>
                </a:solidFill>
                <a:effectLst/>
                <a:latin typeface="Arial" panose="020B0604020202020204" pitchFamily="34" charset="0"/>
              </a:rPr>
              <a:t>article</a:t>
            </a:r>
            <a:r>
              <a:rPr kumimoji="0" lang="es-CO" altLang="es-CO" sz="2000" b="0" i="0" u="none" strike="noStrike" cap="none" normalizeH="0" baseline="0" dirty="0">
                <a:ln>
                  <a:noFill/>
                </a:ln>
                <a:solidFill>
                  <a:schemeClr val="tx1"/>
                </a:solidFill>
                <a:effectLst/>
                <a:latin typeface="Arial" panose="020B0604020202020204" pitchFamily="34" charset="0"/>
              </a:rPr>
              <a:t> is in </a:t>
            </a:r>
            <a:r>
              <a:rPr kumimoji="0" lang="es-CO" altLang="es-CO" sz="2000" b="0" i="0" u="none" strike="noStrike" cap="none" normalizeH="0" baseline="0" dirty="0" err="1">
                <a:ln>
                  <a:noFill/>
                </a:ln>
                <a:solidFill>
                  <a:schemeClr val="tx1"/>
                </a:solidFill>
                <a:effectLst/>
                <a:latin typeface="Arial" panose="020B0604020202020204" pitchFamily="34" charset="0"/>
              </a:rPr>
              <a:t>quotation</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marks</a:t>
            </a:r>
            <a:r>
              <a:rPr kumimoji="0" lang="es-CO" altLang="es-CO"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The </a:t>
            </a:r>
            <a:r>
              <a:rPr kumimoji="0" lang="es-CO" altLang="es-CO" sz="2000" b="0" i="0" u="none" strike="noStrike" cap="none" normalizeH="0" baseline="0" dirty="0" err="1">
                <a:ln>
                  <a:noFill/>
                </a:ln>
                <a:solidFill>
                  <a:schemeClr val="tx1"/>
                </a:solidFill>
                <a:effectLst/>
                <a:latin typeface="Arial" panose="020B0604020202020204" pitchFamily="34" charset="0"/>
              </a:rPr>
              <a:t>title</a:t>
            </a:r>
            <a:r>
              <a:rPr kumimoji="0" lang="es-CO" altLang="es-CO" sz="2000" b="0" i="0" u="none" strike="noStrike" cap="none" normalizeH="0" baseline="0" dirty="0">
                <a:ln>
                  <a:noFill/>
                </a:ln>
                <a:solidFill>
                  <a:schemeClr val="tx1"/>
                </a:solidFill>
                <a:effectLst/>
                <a:latin typeface="Arial" panose="020B0604020202020204" pitchFamily="34" charset="0"/>
              </a:rPr>
              <a:t> of the </a:t>
            </a:r>
            <a:r>
              <a:rPr kumimoji="0" lang="es-CO" altLang="es-CO" sz="2000" b="0" i="0" u="none" strike="noStrike" cap="none" normalizeH="0" baseline="0" dirty="0" err="1">
                <a:ln>
                  <a:noFill/>
                </a:ln>
                <a:solidFill>
                  <a:schemeClr val="tx1"/>
                </a:solidFill>
                <a:effectLst/>
                <a:latin typeface="Arial" panose="020B0604020202020204" pitchFamily="34" charset="0"/>
              </a:rPr>
              <a:t>source</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document</a:t>
            </a:r>
            <a:r>
              <a:rPr kumimoji="0" lang="es-CO" altLang="es-CO" sz="2000" b="0" i="0" u="none" strike="noStrike" cap="none" normalizeH="0" baseline="0" dirty="0">
                <a:ln>
                  <a:noFill/>
                </a:ln>
                <a:solidFill>
                  <a:schemeClr val="tx1"/>
                </a:solidFill>
                <a:effectLst/>
                <a:latin typeface="Arial" panose="020B0604020202020204" pitchFamily="34" charset="0"/>
              </a:rPr>
              <a:t> or </a:t>
            </a:r>
            <a:r>
              <a:rPr kumimoji="0" lang="es-CO" altLang="es-CO" sz="2000" b="0" i="0" u="none" strike="noStrike" cap="none" normalizeH="0" baseline="0" dirty="0" err="1">
                <a:ln>
                  <a:noFill/>
                </a:ln>
                <a:solidFill>
                  <a:schemeClr val="tx1"/>
                </a:solidFill>
                <a:effectLst/>
                <a:latin typeface="Arial" panose="020B0604020202020204" pitchFamily="34" charset="0"/>
              </a:rPr>
              <a:t>unit</a:t>
            </a:r>
            <a:r>
              <a:rPr kumimoji="0" lang="es-CO" altLang="es-CO" sz="2000" b="0" i="0" u="none" strike="noStrike" cap="none" normalizeH="0" baseline="0" dirty="0">
                <a:ln>
                  <a:noFill/>
                </a:ln>
                <a:solidFill>
                  <a:schemeClr val="tx1"/>
                </a:solidFill>
                <a:effectLst/>
                <a:latin typeface="Arial" panose="020B0604020202020204" pitchFamily="34" charset="0"/>
              </a:rPr>
              <a:t> is in </a:t>
            </a:r>
            <a:r>
              <a:rPr kumimoji="0" lang="es-CO" altLang="es-CO" sz="2000" b="0" i="0" u="none" strike="noStrike" cap="none" normalizeH="0" baseline="0" dirty="0" err="1">
                <a:ln>
                  <a:noFill/>
                </a:ln>
                <a:solidFill>
                  <a:schemeClr val="tx1"/>
                </a:solidFill>
                <a:effectLst/>
                <a:latin typeface="Arial" panose="020B0604020202020204" pitchFamily="34" charset="0"/>
              </a:rPr>
              <a:t>italics</a:t>
            </a:r>
            <a:r>
              <a:rPr kumimoji="0" lang="es-CO" altLang="es-CO"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The </a:t>
            </a:r>
            <a:r>
              <a:rPr kumimoji="0" lang="es-CO" altLang="es-CO" sz="2000" b="0" i="0" u="none" strike="noStrike" cap="none" normalizeH="0" baseline="0" dirty="0" err="1">
                <a:ln>
                  <a:noFill/>
                </a:ln>
                <a:solidFill>
                  <a:schemeClr val="tx1"/>
                </a:solidFill>
                <a:effectLst/>
                <a:latin typeface="Arial" panose="020B0604020202020204" pitchFamily="34" charset="0"/>
              </a:rPr>
              <a:t>last</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names</a:t>
            </a:r>
            <a:r>
              <a:rPr kumimoji="0" lang="es-CO" altLang="es-CO" sz="2000" b="0" i="0" u="none" strike="noStrike" cap="none" normalizeH="0" baseline="0" dirty="0">
                <a:ln>
                  <a:noFill/>
                </a:ln>
                <a:solidFill>
                  <a:schemeClr val="tx1"/>
                </a:solidFill>
                <a:effectLst/>
                <a:latin typeface="Arial" panose="020B0604020202020204" pitchFamily="34" charset="0"/>
              </a:rPr>
              <a:t> of </a:t>
            </a:r>
            <a:r>
              <a:rPr kumimoji="0" lang="es-CO" altLang="es-CO" sz="2000" b="0" i="0" u="none" strike="noStrike" cap="none" normalizeH="0" baseline="0" dirty="0" err="1">
                <a:ln>
                  <a:noFill/>
                </a:ln>
                <a:solidFill>
                  <a:schemeClr val="tx1"/>
                </a:solidFill>
                <a:effectLst/>
                <a:latin typeface="Arial" panose="020B0604020202020204" pitchFamily="34" charset="0"/>
              </a:rPr>
              <a:t>all</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authors</a:t>
            </a:r>
            <a:r>
              <a:rPr kumimoji="0" lang="es-CO" altLang="es-CO" sz="2000" b="0" i="0" u="none" strike="noStrike" cap="none" normalizeH="0" baseline="0" dirty="0">
                <a:ln>
                  <a:noFill/>
                </a:ln>
                <a:solidFill>
                  <a:schemeClr val="tx1"/>
                </a:solidFill>
                <a:effectLst/>
                <a:latin typeface="Arial" panose="020B0604020202020204" pitchFamily="34" charset="0"/>
              </a:rPr>
              <a:t> are </a:t>
            </a:r>
            <a:r>
              <a:rPr kumimoji="0" lang="es-CO" altLang="es-CO" sz="2000" b="0" i="0" u="none" strike="noStrike" cap="none" normalizeH="0" baseline="0" dirty="0" err="1">
                <a:ln>
                  <a:noFill/>
                </a:ln>
                <a:solidFill>
                  <a:schemeClr val="tx1"/>
                </a:solidFill>
                <a:effectLst/>
                <a:latin typeface="Arial" panose="020B0604020202020204" pitchFamily="34" charset="0"/>
              </a:rPr>
              <a:t>inverted</a:t>
            </a:r>
            <a:r>
              <a:rPr kumimoji="0" lang="es-CO" altLang="es-CO"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The </a:t>
            </a:r>
            <a:r>
              <a:rPr kumimoji="0" lang="es-CO" altLang="es-CO" sz="2000" b="0" i="0" u="none" strike="noStrike" cap="none" normalizeH="0" baseline="0" dirty="0" err="1">
                <a:ln>
                  <a:noFill/>
                </a:ln>
                <a:solidFill>
                  <a:schemeClr val="tx1"/>
                </a:solidFill>
                <a:effectLst/>
                <a:latin typeface="Arial" panose="020B0604020202020204" pitchFamily="34" charset="0"/>
              </a:rPr>
              <a:t>citation</a:t>
            </a:r>
            <a:r>
              <a:rPr kumimoji="0" lang="es-CO" altLang="es-CO" sz="2000" b="0" i="0" u="none" strike="noStrike" cap="none" normalizeH="0" baseline="0" dirty="0">
                <a:ln>
                  <a:noFill/>
                </a:ln>
                <a:solidFill>
                  <a:schemeClr val="tx1"/>
                </a:solidFill>
                <a:effectLst/>
                <a:latin typeface="Arial" panose="020B0604020202020204" pitchFamily="34" charset="0"/>
              </a:rPr>
              <a:t> is </a:t>
            </a:r>
            <a:r>
              <a:rPr kumimoji="0" lang="es-CO" altLang="es-CO" sz="2000" b="0" i="0" u="none" strike="noStrike" cap="none" normalizeH="0" baseline="0" dirty="0" err="1">
                <a:ln>
                  <a:noFill/>
                </a:ln>
                <a:solidFill>
                  <a:schemeClr val="tx1"/>
                </a:solidFill>
                <a:effectLst/>
                <a:latin typeface="Arial" panose="020B0604020202020204" pitchFamily="34" charset="0"/>
              </a:rPr>
              <a:t>made</a:t>
            </a:r>
            <a:r>
              <a:rPr kumimoji="0" lang="es-CO" altLang="es-CO" sz="2000" b="0" i="0" u="none" strike="noStrike" cap="none" normalizeH="0" baseline="0" dirty="0">
                <a:ln>
                  <a:noFill/>
                </a:ln>
                <a:solidFill>
                  <a:schemeClr val="tx1"/>
                </a:solidFill>
                <a:effectLst/>
                <a:latin typeface="Arial" panose="020B0604020202020204" pitchFamily="34" charset="0"/>
              </a:rPr>
              <a:t> with a number. A </a:t>
            </a:r>
            <a:r>
              <a:rPr kumimoji="0" lang="es-CO" altLang="es-CO" sz="2000" b="0" i="0" u="none" strike="noStrike" cap="none" normalizeH="0" baseline="0" dirty="0" err="1">
                <a:ln>
                  <a:noFill/>
                </a:ln>
                <a:solidFill>
                  <a:schemeClr val="tx1"/>
                </a:solidFill>
                <a:effectLst/>
                <a:latin typeface="Arial" panose="020B0604020202020204" pitchFamily="34" charset="0"/>
              </a:rPr>
              <a:t>very</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characteristic</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system</a:t>
            </a:r>
            <a:r>
              <a:rPr kumimoji="0" lang="es-CO" altLang="es-CO" sz="20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err="1">
                <a:ln>
                  <a:noFill/>
                </a:ln>
                <a:solidFill>
                  <a:schemeClr val="tx1"/>
                </a:solidFill>
                <a:effectLst/>
                <a:latin typeface="Arial" panose="020B0604020202020204" pitchFamily="34" charset="0"/>
              </a:rPr>
              <a:t>Letter</a:t>
            </a:r>
            <a:r>
              <a:rPr kumimoji="0" lang="es-CO" altLang="es-CO" sz="2000" b="0" i="0" u="none" strike="noStrike" cap="none" normalizeH="0" baseline="0" dirty="0">
                <a:ln>
                  <a:noFill/>
                </a:ln>
                <a:solidFill>
                  <a:schemeClr val="tx1"/>
                </a:solidFill>
                <a:effectLst/>
                <a:latin typeface="Arial" panose="020B0604020202020204" pitchFamily="34" charset="0"/>
              </a:rPr>
              <a:t> of the </a:t>
            </a:r>
            <a:r>
              <a:rPr kumimoji="0" lang="es-CO" altLang="es-CO" sz="2000" b="0" i="0" u="none" strike="noStrike" cap="none" normalizeH="0" baseline="0" dirty="0" err="1">
                <a:ln>
                  <a:noFill/>
                </a:ln>
                <a:solidFill>
                  <a:schemeClr val="tx1"/>
                </a:solidFill>
                <a:effectLst/>
                <a:latin typeface="Arial" panose="020B0604020202020204" pitchFamily="34" charset="0"/>
              </a:rPr>
              <a:t>appendix</a:t>
            </a:r>
            <a:r>
              <a:rPr kumimoji="0" lang="es-CO" altLang="es-CO" sz="2000" b="0" i="0" u="none" strike="noStrike" cap="none" normalizeH="0" baseline="0" dirty="0">
                <a:ln>
                  <a:noFill/>
                </a:ln>
                <a:solidFill>
                  <a:schemeClr val="tx1"/>
                </a:solidFill>
                <a:effectLst/>
                <a:latin typeface="Arial" panose="020B0604020202020204" pitchFamily="34" charset="0"/>
              </a:rPr>
              <a:t> + </a:t>
            </a:r>
            <a:r>
              <a:rPr kumimoji="0" lang="es-CO" altLang="es-CO" sz="2000" b="0" i="0" u="none" strike="noStrike" cap="none" normalizeH="0" baseline="0" dirty="0" err="1">
                <a:ln>
                  <a:noFill/>
                </a:ln>
                <a:solidFill>
                  <a:schemeClr val="tx1"/>
                </a:solidFill>
                <a:effectLst/>
                <a:latin typeface="Arial" panose="020B0604020202020204" pitchFamily="34" charset="0"/>
              </a:rPr>
              <a:t>correlating</a:t>
            </a:r>
            <a:r>
              <a:rPr kumimoji="0" lang="es-CO" altLang="es-CO" sz="2000" b="0" i="0" u="none" strike="noStrike" cap="none" normalizeH="0" baseline="0" dirty="0">
                <a:ln>
                  <a:noFill/>
                </a:ln>
                <a:solidFill>
                  <a:schemeClr val="tx1"/>
                </a:solidFill>
                <a:effectLst/>
                <a:latin typeface="Arial" panose="020B0604020202020204" pitchFamily="34" charset="0"/>
              </a:rPr>
              <a:t> number] [B35]. </a:t>
            </a:r>
          </a:p>
          <a:p>
            <a:pPr marR="0" lvl="0" algn="l" rtl="0">
              <a:lnSpc>
                <a:spcPct val="80000"/>
              </a:lnSpc>
              <a:spcBef>
                <a:spcPts val="0"/>
              </a:spcBef>
              <a:spcAft>
                <a:spcPts val="0"/>
              </a:spcAft>
              <a:buClr>
                <a:schemeClr val="dk1"/>
              </a:buClr>
              <a:buSzPts val="2400"/>
            </a:pPr>
            <a:endParaRPr lang="en-US" sz="2400" b="0" i="0" u="none" strike="noStrike" cap="none" noProof="0" dirty="0">
              <a:solidFill>
                <a:schemeClr val="dk1"/>
              </a:solidFill>
              <a:ea typeface="Calibri"/>
              <a:cs typeface="Arial" panose="020B0604020202020204" pitchFamily="34" charset="0"/>
              <a:sym typeface="Calibri"/>
            </a:endParaRPr>
          </a:p>
          <a:p>
            <a:pPr marR="0" lvl="0" algn="l" rtl="0">
              <a:lnSpc>
                <a:spcPct val="80000"/>
              </a:lnSpc>
              <a:spcBef>
                <a:spcPts val="480"/>
              </a:spcBef>
              <a:spcAft>
                <a:spcPts val="0"/>
              </a:spcAft>
              <a:buClr>
                <a:schemeClr val="dk1"/>
              </a:buClr>
              <a:buSzPts val="2400"/>
            </a:pPr>
            <a:r>
              <a:rPr lang="en-US" sz="2400" b="1" noProof="0" dirty="0">
                <a:solidFill>
                  <a:schemeClr val="dk1"/>
                </a:solidFill>
                <a:ea typeface="Calibri"/>
                <a:cs typeface="Arial" panose="020B0604020202020204" pitchFamily="34" charset="0"/>
                <a:sym typeface="Calibri"/>
              </a:rPr>
              <a:t>Tutorials y guidelines:</a:t>
            </a:r>
            <a:endParaRPr lang="en-US" sz="2400" b="1" noProof="0" dirty="0"/>
          </a:p>
          <a:p>
            <a:pPr marL="800100" marR="0" lvl="1" indent="-342900" algn="l" rtl="0">
              <a:lnSpc>
                <a:spcPct val="80000"/>
              </a:lnSpc>
              <a:spcBef>
                <a:spcPts val="480"/>
              </a:spcBef>
              <a:spcAft>
                <a:spcPts val="0"/>
              </a:spcAft>
              <a:buClr>
                <a:schemeClr val="dk1"/>
              </a:buClr>
              <a:buSzPts val="2400"/>
              <a:buFont typeface="Arial" panose="020B0604020202020204" pitchFamily="34" charset="0"/>
              <a:buChar char="•"/>
            </a:pPr>
            <a:r>
              <a:rPr lang="en-US" sz="2400" b="1" i="1" u="sng" strike="noStrike" cap="none" noProof="0" dirty="0">
                <a:solidFill>
                  <a:schemeClr val="dk1"/>
                </a:solidFill>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IEEE</a:t>
            </a:r>
            <a:r>
              <a:rPr lang="en-US" sz="2400" b="1" i="1" u="sng" strike="noStrike" cap="none" noProof="0" dirty="0">
                <a:solidFill>
                  <a:schemeClr val="dk1"/>
                </a:solidFill>
                <a:ea typeface="Calibri"/>
                <a:cs typeface="Arial" panose="020B0604020202020204" pitchFamily="34" charset="0"/>
                <a:sym typeface="Calibri"/>
              </a:rPr>
              <a:t> </a:t>
            </a:r>
            <a:r>
              <a:rPr lang="en-US" sz="2400" i="1" u="sng" strike="noStrike" cap="none" noProof="0" dirty="0">
                <a:solidFill>
                  <a:schemeClr val="dk1"/>
                </a:solidFill>
                <a:ea typeface="Calibri"/>
                <a:cs typeface="Arial" panose="020B0604020202020204" pitchFamily="34" charset="0"/>
                <a:sym typeface="Calibri"/>
              </a:rPr>
              <a:t>Referencing Style</a:t>
            </a:r>
            <a:endParaRPr lang="en-US" sz="2400" i="0" u="none" strike="noStrike" cap="none" noProof="0" dirty="0">
              <a:solidFill>
                <a:schemeClr val="dk1"/>
              </a:solidFill>
              <a:ea typeface="Calibri"/>
              <a:cs typeface="Arial" panose="020B0604020202020204" pitchFamily="34" charset="0"/>
              <a:sym typeface="Calibri"/>
            </a:endParaRPr>
          </a:p>
          <a:p>
            <a:pPr marL="800100" marR="0" lvl="1" indent="-342900" algn="l" rtl="0">
              <a:lnSpc>
                <a:spcPct val="80000"/>
              </a:lnSpc>
              <a:spcBef>
                <a:spcPts val="480"/>
              </a:spcBef>
              <a:spcAft>
                <a:spcPts val="0"/>
              </a:spcAft>
              <a:buClr>
                <a:schemeClr val="dk1"/>
              </a:buClr>
              <a:buSzPts val="2400"/>
              <a:buFont typeface="Arial" panose="020B0604020202020204" pitchFamily="34" charset="0"/>
              <a:buChar char="•"/>
            </a:pPr>
            <a:r>
              <a:rPr lang="en-US" sz="2400" b="0" i="0" u="sng" strike="noStrike" cap="none" noProof="0" dirty="0">
                <a:solidFill>
                  <a:schemeClr val="dk1"/>
                </a:solidFill>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IEEE Style Documentation (Univ. Toronto. Engineering Communication Center)</a:t>
            </a:r>
            <a:r>
              <a:rPr lang="en-US" sz="2400" b="0" i="0" u="none" strike="noStrike" cap="none" noProof="0" dirty="0">
                <a:solidFill>
                  <a:schemeClr val="dk1"/>
                </a:solidFill>
                <a:ea typeface="Calibri"/>
                <a:cs typeface="Arial" panose="020B0604020202020204" pitchFamily="34" charset="0"/>
                <a:sym typeface="Calibri"/>
              </a:rPr>
              <a:t> </a:t>
            </a:r>
            <a:endParaRPr lang="en-US" sz="2400" noProof="0" dirty="0"/>
          </a:p>
          <a:p>
            <a:pPr marL="1143000" marR="0" lvl="2" indent="-76200" algn="l" rtl="0">
              <a:lnSpc>
                <a:spcPct val="90000"/>
              </a:lnSpc>
              <a:spcBef>
                <a:spcPts val="480"/>
              </a:spcBef>
              <a:spcAft>
                <a:spcPts val="0"/>
              </a:spcAft>
              <a:buClr>
                <a:schemeClr val="dk1"/>
              </a:buClr>
              <a:buSzPts val="2400"/>
              <a:buFont typeface="Arial"/>
              <a:buNone/>
            </a:pPr>
            <a:endParaRPr lang="en-US" sz="2400" b="0" i="0" u="none" strike="noStrike" cap="none" noProof="0" dirty="0">
              <a:solidFill>
                <a:schemeClr val="dk1"/>
              </a:solidFill>
              <a:ea typeface="Calibri"/>
              <a:cs typeface="Arial" panose="020B0604020202020204" pitchFamily="34" charset="0"/>
              <a:sym typeface="Calibri"/>
            </a:endParaRPr>
          </a:p>
          <a:p>
            <a:pPr marL="342900" marR="0" lvl="0" indent="-228600" algn="l" rtl="0">
              <a:lnSpc>
                <a:spcPct val="90000"/>
              </a:lnSpc>
              <a:spcBef>
                <a:spcPts val="360"/>
              </a:spcBef>
              <a:spcAft>
                <a:spcPts val="0"/>
              </a:spcAft>
              <a:buClr>
                <a:schemeClr val="dk1"/>
              </a:buClr>
              <a:buSzPts val="1800"/>
              <a:buFont typeface="Arial"/>
              <a:buNone/>
            </a:pPr>
            <a:endParaRPr lang="en-US" sz="2400" noProof="0" dirty="0">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1924803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716503" y="460206"/>
            <a:ext cx="9111916" cy="769187"/>
          </a:xfrm>
        </p:spPr>
        <p:txBody>
          <a:bodyPr>
            <a:noAutofit/>
          </a:bodyPr>
          <a:lstStyle/>
          <a:p>
            <a:pPr algn="ctr"/>
            <a:r>
              <a:rPr lang="en-US" sz="4400" b="1" noProof="0" dirty="0"/>
              <a:t>Online Citation Tools- APA</a:t>
            </a:r>
          </a:p>
        </p:txBody>
      </p:sp>
      <p:sp>
        <p:nvSpPr>
          <p:cNvPr id="5" name="Google Shape;526;p45">
            <a:extLst>
              <a:ext uri="{FF2B5EF4-FFF2-40B4-BE49-F238E27FC236}">
                <a16:creationId xmlns:a16="http://schemas.microsoft.com/office/drawing/2014/main" id="{EBD0E78C-898A-49F1-A7A9-C4B3857DD173}"/>
              </a:ext>
            </a:extLst>
          </p:cNvPr>
          <p:cNvSpPr/>
          <p:nvPr/>
        </p:nvSpPr>
        <p:spPr>
          <a:xfrm>
            <a:off x="3430116" y="1172725"/>
            <a:ext cx="568468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noProof="0" dirty="0">
                <a:solidFill>
                  <a:schemeClr val="dk1"/>
                </a:solidFill>
                <a:ea typeface="Arial"/>
                <a:cs typeface="Arial"/>
                <a:sym typeface="Arial"/>
                <a:hlinkClick r:id="rId3"/>
              </a:rPr>
              <a:t>http://www.calvin.edu/library/knightcite/index.php</a:t>
            </a:r>
            <a:r>
              <a:rPr lang="en-US" sz="2000" noProof="0" dirty="0">
                <a:solidFill>
                  <a:schemeClr val="dk1"/>
                </a:solidFill>
                <a:ea typeface="Arial"/>
                <a:cs typeface="Arial"/>
                <a:sym typeface="Arial"/>
              </a:rPr>
              <a:t> </a:t>
            </a:r>
            <a:endParaRPr lang="en-US" sz="1600" noProof="0" dirty="0"/>
          </a:p>
        </p:txBody>
      </p:sp>
      <p:pic>
        <p:nvPicPr>
          <p:cNvPr id="6" name="Google Shape;534;p46">
            <a:extLst>
              <a:ext uri="{FF2B5EF4-FFF2-40B4-BE49-F238E27FC236}">
                <a16:creationId xmlns:a16="http://schemas.microsoft.com/office/drawing/2014/main" id="{8BBC47DA-D7D9-40B5-B9E8-B29A3FAE7B04}"/>
              </a:ext>
            </a:extLst>
          </p:cNvPr>
          <p:cNvPicPr preferRelativeResize="0"/>
          <p:nvPr/>
        </p:nvPicPr>
        <p:blipFill rotWithShape="1">
          <a:blip r:embed="rId4">
            <a:alphaModFix/>
          </a:blip>
          <a:srcRect/>
          <a:stretch/>
        </p:blipFill>
        <p:spPr>
          <a:xfrm>
            <a:off x="3311942" y="1817857"/>
            <a:ext cx="5953125" cy="4579937"/>
          </a:xfrm>
          <a:prstGeom prst="rect">
            <a:avLst/>
          </a:prstGeom>
          <a:noFill/>
          <a:ln>
            <a:noFill/>
          </a:ln>
        </p:spPr>
      </p:pic>
    </p:spTree>
    <p:extLst>
      <p:ext uri="{BB962C8B-B14F-4D97-AF65-F5344CB8AC3E}">
        <p14:creationId xmlns:p14="http://schemas.microsoft.com/office/powerpoint/2010/main" val="170731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CDACBBD-3515-4825-B5D4-DD2D0CA97B89}"/>
              </a:ext>
            </a:extLst>
          </p:cNvPr>
          <p:cNvSpPr>
            <a:spLocks noGrp="1"/>
          </p:cNvSpPr>
          <p:nvPr>
            <p:ph type="title"/>
          </p:nvPr>
        </p:nvSpPr>
        <p:spPr>
          <a:xfrm>
            <a:off x="4648226" y="1431312"/>
            <a:ext cx="2895546" cy="661503"/>
          </a:xfrm>
        </p:spPr>
        <p:txBody>
          <a:bodyPr>
            <a:normAutofit/>
          </a:bodyPr>
          <a:lstStyle/>
          <a:p>
            <a:r>
              <a:rPr lang="en-US" sz="4000" b="1" noProof="0" dirty="0"/>
              <a:t>Objectivity  </a:t>
            </a:r>
            <a:endParaRPr lang="en-US" sz="5000" b="1" noProof="0" dirty="0"/>
          </a:p>
        </p:txBody>
      </p:sp>
      <p:sp>
        <p:nvSpPr>
          <p:cNvPr id="16" name="CuadroTexto 15">
            <a:extLst>
              <a:ext uri="{FF2B5EF4-FFF2-40B4-BE49-F238E27FC236}">
                <a16:creationId xmlns:a16="http://schemas.microsoft.com/office/drawing/2014/main" id="{5BB62411-CA2E-4DAD-B6E3-F8D871374A8C}"/>
              </a:ext>
            </a:extLst>
          </p:cNvPr>
          <p:cNvSpPr txBox="1"/>
          <p:nvPr/>
        </p:nvSpPr>
        <p:spPr>
          <a:xfrm>
            <a:off x="1516250" y="2474893"/>
            <a:ext cx="9875003" cy="954107"/>
          </a:xfrm>
          <a:prstGeom prst="rect">
            <a:avLst/>
          </a:prstGeom>
          <a:noFill/>
        </p:spPr>
        <p:txBody>
          <a:bodyPr wrap="square">
            <a:spAutoFit/>
          </a:bodyPr>
          <a:lstStyle/>
          <a:p>
            <a:pPr lvl="0" algn="just" rtl="0">
              <a:spcBef>
                <a:spcPts val="0"/>
              </a:spcBef>
              <a:spcAft>
                <a:spcPts val="0"/>
              </a:spcAft>
              <a:buClr>
                <a:schemeClr val="dk1"/>
              </a:buClr>
              <a:buSzPts val="1920"/>
            </a:pPr>
            <a:r>
              <a:rPr lang="en-US" sz="2800" dirty="0"/>
              <a:t>“One should not assert anything for which data, evidence, or justifications capable of being tested cannot be provided” [1].</a:t>
            </a:r>
            <a:endParaRPr lang="en-US" sz="2800" noProof="0" dirty="0"/>
          </a:p>
        </p:txBody>
      </p:sp>
      <p:pic>
        <p:nvPicPr>
          <p:cNvPr id="17" name="Google Shape;137;p5" descr="http://userscontent2.emaze.com/images/0a3caf34-fb16-4ef3-8ffa-1d5544ddfd76/41cd92c5-d41f-44bd-9098-7d3f93bd2ec5.jpg">
            <a:extLst>
              <a:ext uri="{FF2B5EF4-FFF2-40B4-BE49-F238E27FC236}">
                <a16:creationId xmlns:a16="http://schemas.microsoft.com/office/drawing/2014/main" id="{9C559041-0EF6-4510-A172-6C5D8C5E5818}"/>
              </a:ext>
            </a:extLst>
          </p:cNvPr>
          <p:cNvPicPr preferRelativeResize="0"/>
          <p:nvPr/>
        </p:nvPicPr>
        <p:blipFill rotWithShape="1">
          <a:blip r:embed="rId3">
            <a:alphaModFix/>
          </a:blip>
          <a:srcRect/>
          <a:stretch/>
        </p:blipFill>
        <p:spPr>
          <a:xfrm>
            <a:off x="4877185" y="3676604"/>
            <a:ext cx="2437629" cy="2437629"/>
          </a:xfrm>
          <a:prstGeom prst="rect">
            <a:avLst/>
          </a:prstGeom>
          <a:noFill/>
          <a:ln>
            <a:noFill/>
          </a:ln>
        </p:spPr>
      </p:pic>
    </p:spTree>
    <p:extLst>
      <p:ext uri="{BB962C8B-B14F-4D97-AF65-F5344CB8AC3E}">
        <p14:creationId xmlns:p14="http://schemas.microsoft.com/office/powerpoint/2010/main" val="2590012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716505" y="620627"/>
            <a:ext cx="9111916" cy="769187"/>
          </a:xfrm>
        </p:spPr>
        <p:txBody>
          <a:bodyPr>
            <a:noAutofit/>
          </a:bodyPr>
          <a:lstStyle/>
          <a:p>
            <a:pPr algn="ctr"/>
            <a:r>
              <a:rPr lang="en-US" sz="4400" b="1" noProof="0" dirty="0"/>
              <a:t>Online Citation Tools- - IEEE</a:t>
            </a:r>
          </a:p>
        </p:txBody>
      </p:sp>
      <p:pic>
        <p:nvPicPr>
          <p:cNvPr id="4" name="Google Shape;525;p45">
            <a:extLst>
              <a:ext uri="{FF2B5EF4-FFF2-40B4-BE49-F238E27FC236}">
                <a16:creationId xmlns:a16="http://schemas.microsoft.com/office/drawing/2014/main" id="{7792A8A2-9CF2-4746-B8BD-B72ECAC806CB}"/>
              </a:ext>
            </a:extLst>
          </p:cNvPr>
          <p:cNvPicPr preferRelativeResize="0"/>
          <p:nvPr/>
        </p:nvPicPr>
        <p:blipFill rotWithShape="1">
          <a:blip r:embed="rId3">
            <a:alphaModFix/>
          </a:blip>
          <a:srcRect/>
          <a:stretch/>
        </p:blipFill>
        <p:spPr>
          <a:xfrm>
            <a:off x="1716505" y="2023534"/>
            <a:ext cx="9050338" cy="4014788"/>
          </a:xfrm>
          <a:prstGeom prst="rect">
            <a:avLst/>
          </a:prstGeom>
          <a:noFill/>
          <a:ln>
            <a:noFill/>
          </a:ln>
        </p:spPr>
      </p:pic>
      <p:sp>
        <p:nvSpPr>
          <p:cNvPr id="5" name="Google Shape;526;p45">
            <a:extLst>
              <a:ext uri="{FF2B5EF4-FFF2-40B4-BE49-F238E27FC236}">
                <a16:creationId xmlns:a16="http://schemas.microsoft.com/office/drawing/2014/main" id="{EBD0E78C-898A-49F1-A7A9-C4B3857DD173}"/>
              </a:ext>
            </a:extLst>
          </p:cNvPr>
          <p:cNvSpPr/>
          <p:nvPr/>
        </p:nvSpPr>
        <p:spPr>
          <a:xfrm>
            <a:off x="4261416" y="1389814"/>
            <a:ext cx="408367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noProof="0" dirty="0">
                <a:solidFill>
                  <a:schemeClr val="dk1"/>
                </a:solidFill>
                <a:ea typeface="Arial"/>
                <a:cs typeface="Arial"/>
                <a:sym typeface="Arial"/>
                <a:hlinkClick r:id="rId4"/>
              </a:rPr>
              <a:t>https://www.citethisforme.com/es</a:t>
            </a:r>
            <a:r>
              <a:rPr lang="en-US" sz="2000" noProof="0" dirty="0">
                <a:solidFill>
                  <a:schemeClr val="dk1"/>
                </a:solidFill>
                <a:ea typeface="Arial"/>
                <a:cs typeface="Arial"/>
                <a:sym typeface="Arial"/>
              </a:rPr>
              <a:t> </a:t>
            </a:r>
            <a:endParaRPr lang="en-US" sz="2000" noProof="0" dirty="0"/>
          </a:p>
        </p:txBody>
      </p:sp>
    </p:spTree>
    <p:extLst>
      <p:ext uri="{BB962C8B-B14F-4D97-AF65-F5344CB8AC3E}">
        <p14:creationId xmlns:p14="http://schemas.microsoft.com/office/powerpoint/2010/main" val="2553629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1700462" y="1436993"/>
            <a:ext cx="9111916" cy="769187"/>
          </a:xfrm>
        </p:spPr>
        <p:txBody>
          <a:bodyPr>
            <a:noAutofit/>
          </a:bodyPr>
          <a:lstStyle/>
          <a:p>
            <a:pPr algn="ctr"/>
            <a:r>
              <a:rPr lang="en-US" sz="4400" b="1" dirty="0"/>
              <a:t>Conclusions of the present work</a:t>
            </a:r>
            <a:endParaRPr lang="en-US" sz="4400" b="1" noProof="0" dirty="0"/>
          </a:p>
        </p:txBody>
      </p:sp>
      <p:sp>
        <p:nvSpPr>
          <p:cNvPr id="6" name="Google Shape;539;p47">
            <a:extLst>
              <a:ext uri="{FF2B5EF4-FFF2-40B4-BE49-F238E27FC236}">
                <a16:creationId xmlns:a16="http://schemas.microsoft.com/office/drawing/2014/main" id="{926A1129-F4A8-482D-BB40-48194BFA10B7}"/>
              </a:ext>
            </a:extLst>
          </p:cNvPr>
          <p:cNvSpPr txBox="1">
            <a:spLocks noGrp="1"/>
          </p:cNvSpPr>
          <p:nvPr>
            <p:ph type="body" idx="1"/>
          </p:nvPr>
        </p:nvSpPr>
        <p:spPr>
          <a:xfrm>
            <a:off x="668420" y="2783307"/>
            <a:ext cx="11176000" cy="1740566"/>
          </a:xfrm>
          <a:prstGeom prst="rect">
            <a:avLst/>
          </a:prstGeom>
          <a:noFill/>
          <a:ln>
            <a:noFill/>
          </a:ln>
        </p:spPr>
        <p:txBody>
          <a:bodyPr spcFirstLastPara="1" wrap="square" lIns="91425" tIns="45700" rIns="91425" bIns="45700" anchor="t" anchorCtr="0">
            <a:noAutofit/>
          </a:bodyPr>
          <a:lstStyle/>
          <a:p>
            <a:pPr lvl="0" algn="ctr" rtl="0">
              <a:spcBef>
                <a:spcPts val="0"/>
              </a:spcBef>
              <a:spcAft>
                <a:spcPts val="0"/>
              </a:spcAft>
              <a:buClr>
                <a:schemeClr val="dk1"/>
              </a:buClr>
              <a:buSzPts val="1920"/>
            </a:pPr>
            <a:r>
              <a:rPr lang="en-US" sz="3200" noProof="0" dirty="0">
                <a:solidFill>
                  <a:schemeClr val="tx1"/>
                </a:solidFill>
              </a:rPr>
              <a:t>There is no single format for writing scientific articles, but some general recommendations and journal-specific guidelines should be followed.</a:t>
            </a:r>
          </a:p>
        </p:txBody>
      </p:sp>
    </p:spTree>
    <p:extLst>
      <p:ext uri="{BB962C8B-B14F-4D97-AF65-F5344CB8AC3E}">
        <p14:creationId xmlns:p14="http://schemas.microsoft.com/office/powerpoint/2010/main" val="2519822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3414889" y="583888"/>
            <a:ext cx="5181599" cy="769187"/>
          </a:xfrm>
        </p:spPr>
        <p:txBody>
          <a:bodyPr>
            <a:noAutofit/>
          </a:bodyPr>
          <a:lstStyle/>
          <a:p>
            <a:pPr algn="ctr"/>
            <a:r>
              <a:rPr lang="en-US" sz="4400" b="1" noProof="0" dirty="0"/>
              <a:t>Questions to Answer</a:t>
            </a:r>
          </a:p>
        </p:txBody>
      </p:sp>
      <p:grpSp>
        <p:nvGrpSpPr>
          <p:cNvPr id="7" name="Google Shape;548;p48">
            <a:extLst>
              <a:ext uri="{FF2B5EF4-FFF2-40B4-BE49-F238E27FC236}">
                <a16:creationId xmlns:a16="http://schemas.microsoft.com/office/drawing/2014/main" id="{C37B3BC5-0A34-4584-91C2-32DBD3A0F02A}"/>
              </a:ext>
            </a:extLst>
          </p:cNvPr>
          <p:cNvGrpSpPr/>
          <p:nvPr/>
        </p:nvGrpSpPr>
        <p:grpSpPr>
          <a:xfrm>
            <a:off x="2438401" y="1671995"/>
            <a:ext cx="7721600" cy="4649783"/>
            <a:chOff x="0" y="1472"/>
            <a:chExt cx="6922165" cy="4549335"/>
          </a:xfrm>
        </p:grpSpPr>
        <p:sp>
          <p:nvSpPr>
            <p:cNvPr id="8" name="Google Shape;549;p48">
              <a:extLst>
                <a:ext uri="{FF2B5EF4-FFF2-40B4-BE49-F238E27FC236}">
                  <a16:creationId xmlns:a16="http://schemas.microsoft.com/office/drawing/2014/main" id="{0F7404AB-6E5E-44BA-9A87-4836D24F6283}"/>
                </a:ext>
              </a:extLst>
            </p:cNvPr>
            <p:cNvSpPr/>
            <p:nvPr/>
          </p:nvSpPr>
          <p:spPr>
            <a:xfrm>
              <a:off x="2659359" y="1472"/>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9" name="Google Shape;550;p48">
              <a:extLst>
                <a:ext uri="{FF2B5EF4-FFF2-40B4-BE49-F238E27FC236}">
                  <a16:creationId xmlns:a16="http://schemas.microsoft.com/office/drawing/2014/main" id="{8A87C6AC-CBAD-44DF-A23E-124A93189BB3}"/>
                </a:ext>
              </a:extLst>
            </p:cNvPr>
            <p:cNvSpPr txBox="1"/>
            <p:nvPr/>
          </p:nvSpPr>
          <p:spPr>
            <a:xfrm>
              <a:off x="2683420" y="106674"/>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b="0" i="0" u="none" strike="noStrike" cap="none" noProof="0" dirty="0">
                  <a:solidFill>
                    <a:schemeClr val="dk1"/>
                  </a:solidFill>
                  <a:ea typeface="Arial"/>
                  <a:cs typeface="Arial"/>
                  <a:sym typeface="Arial"/>
                </a:rPr>
                <a:t> What was done in essence?</a:t>
              </a:r>
              <a:endParaRPr lang="en-US" sz="2000" noProof="0" dirty="0"/>
            </a:p>
          </p:txBody>
        </p:sp>
        <p:sp>
          <p:nvSpPr>
            <p:cNvPr id="10" name="Google Shape;551;p48">
              <a:extLst>
                <a:ext uri="{FF2B5EF4-FFF2-40B4-BE49-F238E27FC236}">
                  <a16:creationId xmlns:a16="http://schemas.microsoft.com/office/drawing/2014/main" id="{323CE2B9-6134-4E1C-875C-216DEE0CE03E}"/>
                </a:ext>
              </a:extLst>
            </p:cNvPr>
            <p:cNvSpPr/>
            <p:nvPr/>
          </p:nvSpPr>
          <p:spPr>
            <a:xfrm>
              <a:off x="0" y="1472"/>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11" name="Google Shape;552;p48">
              <a:extLst>
                <a:ext uri="{FF2B5EF4-FFF2-40B4-BE49-F238E27FC236}">
                  <a16:creationId xmlns:a16="http://schemas.microsoft.com/office/drawing/2014/main" id="{A0639771-608A-4BA1-8E79-F7BFAD010E8D}"/>
                </a:ext>
              </a:extLst>
            </p:cNvPr>
            <p:cNvSpPr txBox="1"/>
            <p:nvPr/>
          </p:nvSpPr>
          <p:spPr>
            <a:xfrm>
              <a:off x="25526" y="26998"/>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dirty="0">
                  <a:solidFill>
                    <a:schemeClr val="lt1"/>
                  </a:solidFill>
                  <a:cs typeface="Arial"/>
                  <a:sym typeface="Arial"/>
                </a:rPr>
                <a:t>Summary/Abstract</a:t>
              </a:r>
              <a:endParaRPr lang="en-US" sz="2000" noProof="0" dirty="0"/>
            </a:p>
          </p:txBody>
        </p:sp>
        <p:sp>
          <p:nvSpPr>
            <p:cNvPr id="12" name="Google Shape;553;p48">
              <a:extLst>
                <a:ext uri="{FF2B5EF4-FFF2-40B4-BE49-F238E27FC236}">
                  <a16:creationId xmlns:a16="http://schemas.microsoft.com/office/drawing/2014/main" id="{98A7E1A0-7F2A-4D01-97BC-1DDC982554D5}"/>
                </a:ext>
              </a:extLst>
            </p:cNvPr>
            <p:cNvSpPr/>
            <p:nvPr/>
          </p:nvSpPr>
          <p:spPr>
            <a:xfrm>
              <a:off x="2659359" y="576675"/>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13" name="Google Shape;554;p48">
              <a:extLst>
                <a:ext uri="{FF2B5EF4-FFF2-40B4-BE49-F238E27FC236}">
                  <a16:creationId xmlns:a16="http://schemas.microsoft.com/office/drawing/2014/main" id="{05C1DFF8-04D5-4F8F-8F83-AE9704E0A043}"/>
                </a:ext>
              </a:extLst>
            </p:cNvPr>
            <p:cNvSpPr txBox="1"/>
            <p:nvPr/>
          </p:nvSpPr>
          <p:spPr>
            <a:xfrm>
              <a:off x="2757405" y="681877"/>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dirty="0">
                  <a:solidFill>
                    <a:schemeClr val="dk1"/>
                  </a:solidFill>
                  <a:ea typeface="Arial"/>
                  <a:cs typeface="Arial"/>
                  <a:sym typeface="Arial"/>
                </a:rPr>
                <a:t>What is the problem</a:t>
              </a:r>
              <a:r>
                <a:rPr lang="en-US" sz="2000" b="0" i="0" u="none" strike="noStrike" cap="none" noProof="0" dirty="0">
                  <a:solidFill>
                    <a:schemeClr val="dk1"/>
                  </a:solidFill>
                  <a:ea typeface="Arial"/>
                  <a:cs typeface="Arial"/>
                  <a:sym typeface="Arial"/>
                </a:rPr>
                <a:t>?</a:t>
              </a:r>
              <a:endParaRPr lang="en-US" sz="2000" noProof="0" dirty="0"/>
            </a:p>
          </p:txBody>
        </p:sp>
        <p:sp>
          <p:nvSpPr>
            <p:cNvPr id="14" name="Google Shape;555;p48">
              <a:extLst>
                <a:ext uri="{FF2B5EF4-FFF2-40B4-BE49-F238E27FC236}">
                  <a16:creationId xmlns:a16="http://schemas.microsoft.com/office/drawing/2014/main" id="{7F9C83B5-5A03-4119-A162-861AB5838896}"/>
                </a:ext>
              </a:extLst>
            </p:cNvPr>
            <p:cNvSpPr/>
            <p:nvPr/>
          </p:nvSpPr>
          <p:spPr>
            <a:xfrm>
              <a:off x="0" y="576675"/>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15" name="Google Shape;556;p48">
              <a:extLst>
                <a:ext uri="{FF2B5EF4-FFF2-40B4-BE49-F238E27FC236}">
                  <a16:creationId xmlns:a16="http://schemas.microsoft.com/office/drawing/2014/main" id="{38B23A13-E8A5-4230-BC46-9BC409AF8F86}"/>
                </a:ext>
              </a:extLst>
            </p:cNvPr>
            <p:cNvSpPr txBox="1"/>
            <p:nvPr/>
          </p:nvSpPr>
          <p:spPr>
            <a:xfrm>
              <a:off x="25526" y="602201"/>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Introduction</a:t>
              </a:r>
              <a:endParaRPr lang="en-US" sz="2000" noProof="0" dirty="0"/>
            </a:p>
          </p:txBody>
        </p:sp>
        <p:sp>
          <p:nvSpPr>
            <p:cNvPr id="17" name="Google Shape;557;p48">
              <a:extLst>
                <a:ext uri="{FF2B5EF4-FFF2-40B4-BE49-F238E27FC236}">
                  <a16:creationId xmlns:a16="http://schemas.microsoft.com/office/drawing/2014/main" id="{759E5DD7-0AD3-4154-BCDE-1F93BC413C50}"/>
                </a:ext>
              </a:extLst>
            </p:cNvPr>
            <p:cNvSpPr/>
            <p:nvPr/>
          </p:nvSpPr>
          <p:spPr>
            <a:xfrm>
              <a:off x="2659359" y="1151879"/>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18" name="Google Shape;558;p48">
              <a:extLst>
                <a:ext uri="{FF2B5EF4-FFF2-40B4-BE49-F238E27FC236}">
                  <a16:creationId xmlns:a16="http://schemas.microsoft.com/office/drawing/2014/main" id="{19920A20-6CE5-428D-BF8A-F2DBAAE334B9}"/>
                </a:ext>
              </a:extLst>
            </p:cNvPr>
            <p:cNvSpPr txBox="1"/>
            <p:nvPr/>
          </p:nvSpPr>
          <p:spPr>
            <a:xfrm>
              <a:off x="2633834" y="1250708"/>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b="0" i="0" u="none" strike="noStrike" cap="none" noProof="0" dirty="0">
                  <a:solidFill>
                    <a:schemeClr val="dk1"/>
                  </a:solidFill>
                  <a:ea typeface="Arial"/>
                  <a:cs typeface="Arial"/>
                  <a:sym typeface="Arial"/>
                </a:rPr>
                <a:t>  How was it investigated?</a:t>
              </a:r>
              <a:endParaRPr lang="en-US" sz="2000" noProof="0" dirty="0"/>
            </a:p>
          </p:txBody>
        </p:sp>
        <p:sp>
          <p:nvSpPr>
            <p:cNvPr id="19" name="Google Shape;559;p48">
              <a:extLst>
                <a:ext uri="{FF2B5EF4-FFF2-40B4-BE49-F238E27FC236}">
                  <a16:creationId xmlns:a16="http://schemas.microsoft.com/office/drawing/2014/main" id="{A872DF45-E6DE-496C-84AB-523F64129A42}"/>
                </a:ext>
              </a:extLst>
            </p:cNvPr>
            <p:cNvSpPr/>
            <p:nvPr/>
          </p:nvSpPr>
          <p:spPr>
            <a:xfrm>
              <a:off x="0" y="1151879"/>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20" name="Google Shape;560;p48">
              <a:extLst>
                <a:ext uri="{FF2B5EF4-FFF2-40B4-BE49-F238E27FC236}">
                  <a16:creationId xmlns:a16="http://schemas.microsoft.com/office/drawing/2014/main" id="{09B39282-0861-401A-BB11-7D1142AEACE6}"/>
                </a:ext>
              </a:extLst>
            </p:cNvPr>
            <p:cNvSpPr txBox="1"/>
            <p:nvPr/>
          </p:nvSpPr>
          <p:spPr>
            <a:xfrm>
              <a:off x="25526" y="1177405"/>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Method</a:t>
              </a:r>
              <a:endParaRPr lang="en-US" sz="2000" noProof="0" dirty="0"/>
            </a:p>
          </p:txBody>
        </p:sp>
        <p:sp>
          <p:nvSpPr>
            <p:cNvPr id="21" name="Google Shape;561;p48">
              <a:extLst>
                <a:ext uri="{FF2B5EF4-FFF2-40B4-BE49-F238E27FC236}">
                  <a16:creationId xmlns:a16="http://schemas.microsoft.com/office/drawing/2014/main" id="{7362B753-59C8-49CC-A392-DA59EFEA3987}"/>
                </a:ext>
              </a:extLst>
            </p:cNvPr>
            <p:cNvSpPr/>
            <p:nvPr/>
          </p:nvSpPr>
          <p:spPr>
            <a:xfrm>
              <a:off x="2659359" y="1727082"/>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22" name="Google Shape;562;p48">
              <a:extLst>
                <a:ext uri="{FF2B5EF4-FFF2-40B4-BE49-F238E27FC236}">
                  <a16:creationId xmlns:a16="http://schemas.microsoft.com/office/drawing/2014/main" id="{12A00318-36A9-4CAE-88B9-3D6675EA168D}"/>
                </a:ext>
              </a:extLst>
            </p:cNvPr>
            <p:cNvSpPr txBox="1"/>
            <p:nvPr/>
          </p:nvSpPr>
          <p:spPr>
            <a:xfrm>
              <a:off x="2683420" y="1827188"/>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b="0" i="0" u="none" strike="noStrike" cap="none" noProof="0" dirty="0">
                  <a:solidFill>
                    <a:schemeClr val="dk1"/>
                  </a:solidFill>
                  <a:ea typeface="Arial"/>
                  <a:cs typeface="Arial"/>
                  <a:sym typeface="Arial"/>
                </a:rPr>
                <a:t> What was found?</a:t>
              </a:r>
              <a:endParaRPr lang="en-US" sz="2000" noProof="0" dirty="0"/>
            </a:p>
          </p:txBody>
        </p:sp>
        <p:sp>
          <p:nvSpPr>
            <p:cNvPr id="23" name="Google Shape;563;p48">
              <a:extLst>
                <a:ext uri="{FF2B5EF4-FFF2-40B4-BE49-F238E27FC236}">
                  <a16:creationId xmlns:a16="http://schemas.microsoft.com/office/drawing/2014/main" id="{2D02640B-AA75-4D87-80B1-CD2DA43D549F}"/>
                </a:ext>
              </a:extLst>
            </p:cNvPr>
            <p:cNvSpPr/>
            <p:nvPr/>
          </p:nvSpPr>
          <p:spPr>
            <a:xfrm>
              <a:off x="0" y="1727082"/>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24" name="Google Shape;564;p48">
              <a:extLst>
                <a:ext uri="{FF2B5EF4-FFF2-40B4-BE49-F238E27FC236}">
                  <a16:creationId xmlns:a16="http://schemas.microsoft.com/office/drawing/2014/main" id="{8B3CB724-F870-4655-BEC8-1C347AF6FA46}"/>
                </a:ext>
              </a:extLst>
            </p:cNvPr>
            <p:cNvSpPr txBox="1"/>
            <p:nvPr/>
          </p:nvSpPr>
          <p:spPr>
            <a:xfrm>
              <a:off x="25526" y="1752608"/>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Results</a:t>
              </a:r>
              <a:endParaRPr lang="en-US" sz="2000" noProof="0" dirty="0"/>
            </a:p>
          </p:txBody>
        </p:sp>
        <p:sp>
          <p:nvSpPr>
            <p:cNvPr id="25" name="Google Shape;565;p48">
              <a:extLst>
                <a:ext uri="{FF2B5EF4-FFF2-40B4-BE49-F238E27FC236}">
                  <a16:creationId xmlns:a16="http://schemas.microsoft.com/office/drawing/2014/main" id="{5EF5698F-6A30-41EA-AB4B-8D74A69997D3}"/>
                </a:ext>
              </a:extLst>
            </p:cNvPr>
            <p:cNvSpPr/>
            <p:nvPr/>
          </p:nvSpPr>
          <p:spPr>
            <a:xfrm>
              <a:off x="2659359" y="2302285"/>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26" name="Google Shape;566;p48">
              <a:extLst>
                <a:ext uri="{FF2B5EF4-FFF2-40B4-BE49-F238E27FC236}">
                  <a16:creationId xmlns:a16="http://schemas.microsoft.com/office/drawing/2014/main" id="{9B3622F0-13F5-4780-AB97-97C8A75E1574}"/>
                </a:ext>
              </a:extLst>
            </p:cNvPr>
            <p:cNvSpPr txBox="1"/>
            <p:nvPr/>
          </p:nvSpPr>
          <p:spPr>
            <a:xfrm>
              <a:off x="2633834" y="2433012"/>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b="0" i="0" u="none" strike="noStrike" cap="none" noProof="0" dirty="0">
                  <a:solidFill>
                    <a:schemeClr val="dk1"/>
                  </a:solidFill>
                  <a:ea typeface="Arial"/>
                  <a:cs typeface="Arial"/>
                  <a:sym typeface="Arial"/>
                </a:rPr>
                <a:t> What do the findings mean?</a:t>
              </a:r>
              <a:endParaRPr lang="en-US" sz="2000" noProof="0" dirty="0"/>
            </a:p>
          </p:txBody>
        </p:sp>
        <p:sp>
          <p:nvSpPr>
            <p:cNvPr id="27" name="Google Shape;567;p48">
              <a:extLst>
                <a:ext uri="{FF2B5EF4-FFF2-40B4-BE49-F238E27FC236}">
                  <a16:creationId xmlns:a16="http://schemas.microsoft.com/office/drawing/2014/main" id="{95466AA3-CD31-4642-B7A1-4AA5A667877C}"/>
                </a:ext>
              </a:extLst>
            </p:cNvPr>
            <p:cNvSpPr/>
            <p:nvPr/>
          </p:nvSpPr>
          <p:spPr>
            <a:xfrm>
              <a:off x="0" y="2302285"/>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28" name="Google Shape;568;p48">
              <a:extLst>
                <a:ext uri="{FF2B5EF4-FFF2-40B4-BE49-F238E27FC236}">
                  <a16:creationId xmlns:a16="http://schemas.microsoft.com/office/drawing/2014/main" id="{96C16605-29F9-48E1-9007-7EC56B5C085C}"/>
                </a:ext>
              </a:extLst>
            </p:cNvPr>
            <p:cNvSpPr txBox="1"/>
            <p:nvPr/>
          </p:nvSpPr>
          <p:spPr>
            <a:xfrm>
              <a:off x="25526" y="2327811"/>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Discussion</a:t>
              </a:r>
              <a:endParaRPr lang="en-US" sz="2000" noProof="0" dirty="0"/>
            </a:p>
          </p:txBody>
        </p:sp>
        <p:sp>
          <p:nvSpPr>
            <p:cNvPr id="29" name="Google Shape;569;p48">
              <a:extLst>
                <a:ext uri="{FF2B5EF4-FFF2-40B4-BE49-F238E27FC236}">
                  <a16:creationId xmlns:a16="http://schemas.microsoft.com/office/drawing/2014/main" id="{86AF184D-F29C-4ECC-849B-59A7E791C43D}"/>
                </a:ext>
              </a:extLst>
            </p:cNvPr>
            <p:cNvSpPr/>
            <p:nvPr/>
          </p:nvSpPr>
          <p:spPr>
            <a:xfrm>
              <a:off x="2659359" y="2877488"/>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30" name="Google Shape;570;p48">
              <a:extLst>
                <a:ext uri="{FF2B5EF4-FFF2-40B4-BE49-F238E27FC236}">
                  <a16:creationId xmlns:a16="http://schemas.microsoft.com/office/drawing/2014/main" id="{17C460F5-FABA-4511-B13B-6548E7528801}"/>
                </a:ext>
              </a:extLst>
            </p:cNvPr>
            <p:cNvSpPr txBox="1"/>
            <p:nvPr/>
          </p:nvSpPr>
          <p:spPr>
            <a:xfrm>
              <a:off x="2633834" y="2995144"/>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b="0" i="0" u="none" strike="noStrike" cap="none" noProof="0" dirty="0">
                  <a:solidFill>
                    <a:schemeClr val="dk1"/>
                  </a:solidFill>
                  <a:ea typeface="Arial"/>
                  <a:cs typeface="Arial"/>
                  <a:sym typeface="Arial"/>
                </a:rPr>
                <a:t> What </a:t>
              </a:r>
              <a:r>
                <a:rPr lang="en-US" sz="2000" dirty="0">
                  <a:solidFill>
                    <a:schemeClr val="dk1"/>
                  </a:solidFill>
                  <a:ea typeface="Arial"/>
                  <a:cs typeface="Arial"/>
                  <a:sym typeface="Arial"/>
                </a:rPr>
                <a:t>is </a:t>
              </a:r>
              <a:r>
                <a:rPr lang="en-US" sz="2000" b="0" i="0" u="none" strike="noStrike" cap="none" noProof="0" dirty="0">
                  <a:solidFill>
                    <a:schemeClr val="dk1"/>
                  </a:solidFill>
                  <a:ea typeface="Arial"/>
                  <a:cs typeface="Arial"/>
                  <a:sym typeface="Arial"/>
                </a:rPr>
                <a:t>concluded?</a:t>
              </a:r>
              <a:endParaRPr lang="en-US" sz="2000" noProof="0" dirty="0"/>
            </a:p>
          </p:txBody>
        </p:sp>
        <p:sp>
          <p:nvSpPr>
            <p:cNvPr id="31" name="Google Shape;571;p48">
              <a:extLst>
                <a:ext uri="{FF2B5EF4-FFF2-40B4-BE49-F238E27FC236}">
                  <a16:creationId xmlns:a16="http://schemas.microsoft.com/office/drawing/2014/main" id="{E983BBA6-D896-4067-BFC6-73EA2799200C}"/>
                </a:ext>
              </a:extLst>
            </p:cNvPr>
            <p:cNvSpPr/>
            <p:nvPr/>
          </p:nvSpPr>
          <p:spPr>
            <a:xfrm>
              <a:off x="0" y="2877488"/>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32" name="Google Shape;572;p48">
              <a:extLst>
                <a:ext uri="{FF2B5EF4-FFF2-40B4-BE49-F238E27FC236}">
                  <a16:creationId xmlns:a16="http://schemas.microsoft.com/office/drawing/2014/main" id="{6DB84CAC-8CFF-4A3F-B437-861B39DAB5B0}"/>
                </a:ext>
              </a:extLst>
            </p:cNvPr>
            <p:cNvSpPr txBox="1"/>
            <p:nvPr/>
          </p:nvSpPr>
          <p:spPr>
            <a:xfrm>
              <a:off x="25526" y="2903014"/>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Conclusions</a:t>
              </a:r>
              <a:endParaRPr lang="en-US" sz="2000" noProof="0" dirty="0"/>
            </a:p>
          </p:txBody>
        </p:sp>
        <p:sp>
          <p:nvSpPr>
            <p:cNvPr id="33" name="Google Shape;573;p48">
              <a:extLst>
                <a:ext uri="{FF2B5EF4-FFF2-40B4-BE49-F238E27FC236}">
                  <a16:creationId xmlns:a16="http://schemas.microsoft.com/office/drawing/2014/main" id="{5A7DB0B7-6D74-42AA-8AD3-FA5FB4807EA9}"/>
                </a:ext>
              </a:extLst>
            </p:cNvPr>
            <p:cNvSpPr/>
            <p:nvPr/>
          </p:nvSpPr>
          <p:spPr>
            <a:xfrm>
              <a:off x="2659360" y="3452692"/>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34" name="Google Shape;574;p48">
              <a:extLst>
                <a:ext uri="{FF2B5EF4-FFF2-40B4-BE49-F238E27FC236}">
                  <a16:creationId xmlns:a16="http://schemas.microsoft.com/office/drawing/2014/main" id="{ECC3CE8B-9881-49A6-957D-7AF9F73232D0}"/>
                </a:ext>
              </a:extLst>
            </p:cNvPr>
            <p:cNvSpPr txBox="1"/>
            <p:nvPr/>
          </p:nvSpPr>
          <p:spPr>
            <a:xfrm>
              <a:off x="2683420" y="3589957"/>
              <a:ext cx="4238745" cy="405256"/>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dirty="0">
                  <a:solidFill>
                    <a:schemeClr val="dk1"/>
                  </a:solidFill>
                  <a:ea typeface="Arial"/>
                  <a:cs typeface="Arial"/>
                  <a:sym typeface="Arial"/>
                </a:rPr>
                <a:t>Who contributed responsibly</a:t>
              </a:r>
              <a:r>
                <a:rPr lang="en-US" sz="2000" b="0" i="0" u="none" strike="noStrike" cap="none" noProof="0" dirty="0">
                  <a:solidFill>
                    <a:schemeClr val="dk1"/>
                  </a:solidFill>
                  <a:ea typeface="Arial"/>
                  <a:cs typeface="Arial"/>
                  <a:sym typeface="Arial"/>
                </a:rPr>
                <a:t>?</a:t>
              </a:r>
              <a:endParaRPr lang="en-US" sz="2000" noProof="0" dirty="0"/>
            </a:p>
          </p:txBody>
        </p:sp>
        <p:sp>
          <p:nvSpPr>
            <p:cNvPr id="35" name="Google Shape;575;p48">
              <a:extLst>
                <a:ext uri="{FF2B5EF4-FFF2-40B4-BE49-F238E27FC236}">
                  <a16:creationId xmlns:a16="http://schemas.microsoft.com/office/drawing/2014/main" id="{D849E198-2362-401D-9DCF-BDC5AE22FAA5}"/>
                </a:ext>
              </a:extLst>
            </p:cNvPr>
            <p:cNvSpPr/>
            <p:nvPr/>
          </p:nvSpPr>
          <p:spPr>
            <a:xfrm>
              <a:off x="0" y="3452692"/>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36" name="Google Shape;576;p48">
              <a:extLst>
                <a:ext uri="{FF2B5EF4-FFF2-40B4-BE49-F238E27FC236}">
                  <a16:creationId xmlns:a16="http://schemas.microsoft.com/office/drawing/2014/main" id="{6D0AE3B2-AB2B-4C32-BC30-488EEE67FB3C}"/>
                </a:ext>
              </a:extLst>
            </p:cNvPr>
            <p:cNvSpPr txBox="1"/>
            <p:nvPr/>
          </p:nvSpPr>
          <p:spPr>
            <a:xfrm>
              <a:off x="25526" y="3478218"/>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Acknowledgements</a:t>
              </a:r>
              <a:endParaRPr lang="en-US" sz="2000" noProof="0" dirty="0"/>
            </a:p>
          </p:txBody>
        </p:sp>
        <p:sp>
          <p:nvSpPr>
            <p:cNvPr id="37" name="Google Shape;577;p48">
              <a:extLst>
                <a:ext uri="{FF2B5EF4-FFF2-40B4-BE49-F238E27FC236}">
                  <a16:creationId xmlns:a16="http://schemas.microsoft.com/office/drawing/2014/main" id="{C8FCD56F-2E2D-4CD9-A57D-A667BBC60953}"/>
                </a:ext>
              </a:extLst>
            </p:cNvPr>
            <p:cNvSpPr/>
            <p:nvPr/>
          </p:nvSpPr>
          <p:spPr>
            <a:xfrm>
              <a:off x="2659360" y="4027895"/>
              <a:ext cx="3989040" cy="522912"/>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38" name="Google Shape;578;p48">
              <a:extLst>
                <a:ext uri="{FF2B5EF4-FFF2-40B4-BE49-F238E27FC236}">
                  <a16:creationId xmlns:a16="http://schemas.microsoft.com/office/drawing/2014/main" id="{4D42A7B4-B781-4A9B-AF09-DAEDD06A3150}"/>
                </a:ext>
              </a:extLst>
            </p:cNvPr>
            <p:cNvSpPr txBox="1"/>
            <p:nvPr/>
          </p:nvSpPr>
          <p:spPr>
            <a:xfrm>
              <a:off x="2593728" y="4132478"/>
              <a:ext cx="3792948" cy="392184"/>
            </a:xfrm>
            <a:prstGeom prst="rect">
              <a:avLst/>
            </a:prstGeom>
            <a:noFill/>
            <a:ln>
              <a:noFill/>
            </a:ln>
          </p:spPr>
          <p:txBody>
            <a:bodyPr spcFirstLastPara="1" wrap="square" lIns="12700" tIns="12700" rIns="12700" bIns="12700" anchor="t" anchorCtr="0">
              <a:noAutofit/>
            </a:bodyPr>
            <a:lstStyle/>
            <a:p>
              <a:pPr marL="0" marR="0" lvl="1" algn="l" rtl="0">
                <a:lnSpc>
                  <a:spcPct val="90000"/>
                </a:lnSpc>
                <a:spcBef>
                  <a:spcPts val="0"/>
                </a:spcBef>
                <a:spcAft>
                  <a:spcPts val="0"/>
                </a:spcAft>
                <a:buClr>
                  <a:schemeClr val="dk1"/>
                </a:buClr>
                <a:buSzPts val="2000"/>
              </a:pPr>
              <a:r>
                <a:rPr lang="en-US" sz="2000" b="0" i="0" u="none" strike="noStrike" cap="none" noProof="0" dirty="0">
                  <a:solidFill>
                    <a:schemeClr val="dk1"/>
                  </a:solidFill>
                  <a:ea typeface="Arial"/>
                  <a:cs typeface="Arial"/>
                  <a:sym typeface="Arial"/>
                </a:rPr>
                <a:t>  What was reviewed and cited?</a:t>
              </a:r>
              <a:endParaRPr lang="en-US" sz="2000" noProof="0" dirty="0"/>
            </a:p>
          </p:txBody>
        </p:sp>
        <p:sp>
          <p:nvSpPr>
            <p:cNvPr id="39" name="Google Shape;579;p48">
              <a:extLst>
                <a:ext uri="{FF2B5EF4-FFF2-40B4-BE49-F238E27FC236}">
                  <a16:creationId xmlns:a16="http://schemas.microsoft.com/office/drawing/2014/main" id="{593C0B29-5C99-4C8A-B820-29813B6A95EA}"/>
                </a:ext>
              </a:extLst>
            </p:cNvPr>
            <p:cNvSpPr/>
            <p:nvPr/>
          </p:nvSpPr>
          <p:spPr>
            <a:xfrm>
              <a:off x="0" y="4027895"/>
              <a:ext cx="2659360" cy="52291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000" noProof="0" dirty="0"/>
            </a:p>
          </p:txBody>
        </p:sp>
        <p:sp>
          <p:nvSpPr>
            <p:cNvPr id="40" name="Google Shape;580;p48">
              <a:extLst>
                <a:ext uri="{FF2B5EF4-FFF2-40B4-BE49-F238E27FC236}">
                  <a16:creationId xmlns:a16="http://schemas.microsoft.com/office/drawing/2014/main" id="{829387D0-58C7-4A60-B43A-147464D97590}"/>
                </a:ext>
              </a:extLst>
            </p:cNvPr>
            <p:cNvSpPr txBox="1"/>
            <p:nvPr/>
          </p:nvSpPr>
          <p:spPr>
            <a:xfrm>
              <a:off x="25526" y="4053421"/>
              <a:ext cx="2608308" cy="47186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2000" noProof="0" dirty="0">
                  <a:solidFill>
                    <a:schemeClr val="lt1"/>
                  </a:solidFill>
                  <a:ea typeface="Arial"/>
                  <a:cs typeface="Arial"/>
                  <a:sym typeface="Arial"/>
                </a:rPr>
                <a:t>Referencias</a:t>
              </a:r>
            </a:p>
          </p:txBody>
        </p:sp>
      </p:grpSp>
    </p:spTree>
    <p:extLst>
      <p:ext uri="{BB962C8B-B14F-4D97-AF65-F5344CB8AC3E}">
        <p14:creationId xmlns:p14="http://schemas.microsoft.com/office/powerpoint/2010/main" val="508364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672262" y="601741"/>
            <a:ext cx="2847474" cy="769187"/>
          </a:xfrm>
        </p:spPr>
        <p:txBody>
          <a:bodyPr>
            <a:noAutofit/>
          </a:bodyPr>
          <a:lstStyle/>
          <a:p>
            <a:pPr algn="ctr"/>
            <a:r>
              <a:rPr lang="en-US" sz="4400" b="1" noProof="0" dirty="0"/>
              <a:t>References</a:t>
            </a:r>
          </a:p>
        </p:txBody>
      </p:sp>
      <p:sp>
        <p:nvSpPr>
          <p:cNvPr id="41" name="CuadroTexto 40">
            <a:extLst>
              <a:ext uri="{FF2B5EF4-FFF2-40B4-BE49-F238E27FC236}">
                <a16:creationId xmlns:a16="http://schemas.microsoft.com/office/drawing/2014/main" id="{CAE547A0-E25F-4858-B556-3EC4A1D35B7E}"/>
              </a:ext>
            </a:extLst>
          </p:cNvPr>
          <p:cNvSpPr txBox="1"/>
          <p:nvPr/>
        </p:nvSpPr>
        <p:spPr>
          <a:xfrm>
            <a:off x="1130968" y="1715710"/>
            <a:ext cx="9930063" cy="3426579"/>
          </a:xfrm>
          <a:prstGeom prst="rect">
            <a:avLst/>
          </a:prstGeom>
          <a:noFill/>
        </p:spPr>
        <p:txBody>
          <a:bodyPr wrap="square">
            <a:spAutoFit/>
          </a:bodyPr>
          <a:lstStyle/>
          <a:p>
            <a:pPr marL="342900" lvl="0" indent="-342900" algn="just" rtl="0">
              <a:spcBef>
                <a:spcPts val="0"/>
              </a:spcBef>
              <a:spcAft>
                <a:spcPts val="0"/>
              </a:spcAft>
              <a:buClr>
                <a:schemeClr val="dk1"/>
              </a:buClr>
              <a:buSzPts val="1080"/>
              <a:buFont typeface="Calibri"/>
              <a:buChar char="•"/>
            </a:pPr>
            <a:r>
              <a:rPr lang="en-US" sz="2000" noProof="0" dirty="0"/>
              <a:t>[1] </a:t>
            </a:r>
            <a:r>
              <a:rPr lang="en-US" sz="2000" noProof="0" dirty="0" err="1"/>
              <a:t>Caivano</a:t>
            </a:r>
            <a:r>
              <a:rPr lang="en-US" sz="2000" noProof="0" dirty="0"/>
              <a:t>, José Luis. </a:t>
            </a:r>
            <a:r>
              <a:rPr lang="en-US" sz="2000" i="1" noProof="0" dirty="0"/>
              <a:t>Guía para </a:t>
            </a:r>
            <a:r>
              <a:rPr lang="en-US" sz="2000" i="1" noProof="0" dirty="0" err="1"/>
              <a:t>realizar</a:t>
            </a:r>
            <a:r>
              <a:rPr lang="en-US" sz="2000" i="1" noProof="0" dirty="0"/>
              <a:t>, </a:t>
            </a:r>
            <a:r>
              <a:rPr lang="en-US" sz="2000" i="1" noProof="0" dirty="0" err="1"/>
              <a:t>escribir</a:t>
            </a:r>
            <a:r>
              <a:rPr lang="en-US" sz="2000" i="1" noProof="0" dirty="0"/>
              <a:t> y </a:t>
            </a:r>
            <a:r>
              <a:rPr lang="en-US" sz="2000" i="1" noProof="0" dirty="0" err="1"/>
              <a:t>publicar</a:t>
            </a:r>
            <a:r>
              <a:rPr lang="en-US" sz="2000" i="1" noProof="0" dirty="0"/>
              <a:t> </a:t>
            </a:r>
            <a:r>
              <a:rPr lang="en-US" sz="2000" i="1" noProof="0" dirty="0" err="1"/>
              <a:t>trabajos</a:t>
            </a:r>
            <a:r>
              <a:rPr lang="en-US" sz="2000" i="1" noProof="0" dirty="0"/>
              <a:t> de </a:t>
            </a:r>
            <a:r>
              <a:rPr lang="en-US" sz="2000" i="1" noProof="0" dirty="0" err="1"/>
              <a:t>investigación</a:t>
            </a:r>
            <a:r>
              <a:rPr lang="en-US" sz="2000" noProof="0" dirty="0"/>
              <a:t>. Jose Luis </a:t>
            </a:r>
            <a:r>
              <a:rPr lang="en-US" sz="2000" noProof="0" dirty="0" err="1"/>
              <a:t>Caivano</a:t>
            </a:r>
            <a:r>
              <a:rPr lang="en-US" sz="2000" noProof="0" dirty="0"/>
              <a:t>, 1995.</a:t>
            </a:r>
          </a:p>
          <a:p>
            <a:pPr marL="342900" lvl="0" indent="-342900" algn="just" rtl="0">
              <a:spcBef>
                <a:spcPts val="360"/>
              </a:spcBef>
              <a:spcAft>
                <a:spcPts val="0"/>
              </a:spcAft>
              <a:buClr>
                <a:schemeClr val="dk1"/>
              </a:buClr>
              <a:buSzPts val="1080"/>
              <a:buFont typeface="Calibri"/>
              <a:buChar char="•"/>
            </a:pPr>
            <a:r>
              <a:rPr lang="en-US" sz="2000" noProof="0" dirty="0"/>
              <a:t>[2] Heredia, Ana. </a:t>
            </a:r>
            <a:r>
              <a:rPr lang="en-US" sz="2000" i="1" noProof="0" dirty="0"/>
              <a:t>¿Por </a:t>
            </a:r>
            <a:r>
              <a:rPr lang="en-US" sz="2000" i="1" noProof="0" dirty="0" err="1"/>
              <a:t>Qué</a:t>
            </a:r>
            <a:r>
              <a:rPr lang="en-US" sz="2000" i="1" noProof="0" dirty="0"/>
              <a:t> Y </a:t>
            </a:r>
            <a:r>
              <a:rPr lang="en-US" sz="2000" i="1" noProof="0" dirty="0" err="1"/>
              <a:t>Cómo</a:t>
            </a:r>
            <a:r>
              <a:rPr lang="en-US" sz="2000" i="1" noProof="0" dirty="0"/>
              <a:t> </a:t>
            </a:r>
            <a:r>
              <a:rPr lang="en-US" sz="2000" i="1" noProof="0" dirty="0" err="1"/>
              <a:t>Publicar</a:t>
            </a:r>
            <a:r>
              <a:rPr lang="en-US" sz="2000" i="1" noProof="0" dirty="0"/>
              <a:t> </a:t>
            </a:r>
            <a:r>
              <a:rPr lang="en-US" sz="2000" i="1" noProof="0" dirty="0" err="1"/>
              <a:t>Artículos</a:t>
            </a:r>
            <a:r>
              <a:rPr lang="en-US" sz="2000" i="1" noProof="0" dirty="0"/>
              <a:t> </a:t>
            </a:r>
            <a:r>
              <a:rPr lang="en-US" sz="2000" i="1" noProof="0" dirty="0" err="1"/>
              <a:t>Científicos</a:t>
            </a:r>
            <a:r>
              <a:rPr lang="en-US" sz="2000" i="1" noProof="0" dirty="0"/>
              <a:t> En </a:t>
            </a:r>
            <a:r>
              <a:rPr lang="en-US" sz="2000" i="1" noProof="0" dirty="0" err="1"/>
              <a:t>Revistas</a:t>
            </a:r>
            <a:r>
              <a:rPr lang="en-US" sz="2000" i="1" noProof="0" dirty="0"/>
              <a:t> </a:t>
            </a:r>
            <a:r>
              <a:rPr lang="en-US" sz="2000" i="1" noProof="0" dirty="0" err="1"/>
              <a:t>internacionales</a:t>
            </a:r>
            <a:r>
              <a:rPr lang="en-US" sz="2000" i="1" noProof="0" dirty="0"/>
              <a:t>?</a:t>
            </a:r>
            <a:r>
              <a:rPr lang="en-US" sz="2000" noProof="0" dirty="0"/>
              <a:t>. 1st ed. Santiago: Elsevier, 2015. Web. 22 Oct. 2015. </a:t>
            </a:r>
          </a:p>
          <a:p>
            <a:pPr marL="342900" lvl="0" indent="-342900" algn="just" rtl="0">
              <a:spcBef>
                <a:spcPts val="360"/>
              </a:spcBef>
              <a:spcAft>
                <a:spcPts val="0"/>
              </a:spcAft>
              <a:buClr>
                <a:schemeClr val="dk1"/>
              </a:buClr>
              <a:buSzPts val="1080"/>
              <a:buFont typeface="Calibri"/>
              <a:buChar char="•"/>
            </a:pPr>
            <a:r>
              <a:rPr lang="en-US" sz="2000" noProof="0" dirty="0"/>
              <a:t>[3] Scimagojr.com,. 'SJR - Compare Countries'. </a:t>
            </a:r>
            <a:r>
              <a:rPr lang="en-US" sz="2000" noProof="0" dirty="0" err="1"/>
              <a:t>N.p.</a:t>
            </a:r>
            <a:r>
              <a:rPr lang="en-US" sz="2000" noProof="0" dirty="0"/>
              <a:t>, 2015. Web. 22 Oct. 2015.</a:t>
            </a:r>
          </a:p>
          <a:p>
            <a:pPr marL="342900" lvl="0" indent="-342900" algn="just" rtl="0">
              <a:spcBef>
                <a:spcPts val="360"/>
              </a:spcBef>
              <a:spcAft>
                <a:spcPts val="0"/>
              </a:spcAft>
              <a:buClr>
                <a:schemeClr val="dk1"/>
              </a:buClr>
              <a:buSzPts val="1080"/>
              <a:buFont typeface="Calibri"/>
              <a:buChar char="•"/>
            </a:pPr>
            <a:r>
              <a:rPr lang="en-US" sz="2000" noProof="0" dirty="0"/>
              <a:t>[4] Scimagojr.com,. 'SJR - Country Search'. </a:t>
            </a:r>
            <a:r>
              <a:rPr lang="en-US" sz="2000" noProof="0" dirty="0" err="1"/>
              <a:t>N.p.</a:t>
            </a:r>
            <a:r>
              <a:rPr lang="en-US" sz="2000" noProof="0" dirty="0"/>
              <a:t>, 2015. Web. 22 Oct. 2015.  </a:t>
            </a:r>
          </a:p>
          <a:p>
            <a:pPr marL="342900" lvl="0" indent="-342900" algn="just" rtl="0">
              <a:spcBef>
                <a:spcPts val="360"/>
              </a:spcBef>
              <a:spcAft>
                <a:spcPts val="0"/>
              </a:spcAft>
              <a:buClr>
                <a:schemeClr val="dk1"/>
              </a:buClr>
              <a:buSzPts val="1080"/>
              <a:buFont typeface="Calibri"/>
              <a:buChar char="•"/>
            </a:pPr>
            <a:r>
              <a:rPr lang="en-US" sz="2000" noProof="0" dirty="0"/>
              <a:t>[5] </a:t>
            </a:r>
            <a:r>
              <a:rPr lang="en-US" sz="2000" noProof="0" dirty="0" err="1"/>
              <a:t>Derntl</a:t>
            </a:r>
            <a:r>
              <a:rPr lang="en-US" sz="2000" noProof="0" dirty="0"/>
              <a:t>, Michael. </a:t>
            </a:r>
            <a:r>
              <a:rPr lang="en-US" sz="2000" i="1" noProof="0" dirty="0"/>
              <a:t>Basics Of Research Paper Writing And Publishing</a:t>
            </a:r>
            <a:r>
              <a:rPr lang="en-US" sz="2000" noProof="0" dirty="0"/>
              <a:t>. 1st ed. Vienna: Department of Computer Science and Business Informatics, 2003. Web. 22 Oct. 2015. </a:t>
            </a:r>
          </a:p>
          <a:p>
            <a:pPr marL="342900" lvl="0" indent="-342900" algn="just" rtl="0">
              <a:spcBef>
                <a:spcPts val="360"/>
              </a:spcBef>
              <a:spcAft>
                <a:spcPts val="0"/>
              </a:spcAft>
              <a:buClr>
                <a:schemeClr val="dk1"/>
              </a:buClr>
              <a:buSzPts val="1080"/>
              <a:buFont typeface="Calibri"/>
              <a:buChar char="•"/>
            </a:pPr>
            <a:r>
              <a:rPr lang="en-US" sz="2000" noProof="0" dirty="0"/>
              <a:t>[6] Colciencias.gov.co,. '¿</a:t>
            </a:r>
            <a:r>
              <a:rPr lang="en-US" sz="2000" noProof="0" dirty="0" err="1"/>
              <a:t>Qué</a:t>
            </a:r>
            <a:r>
              <a:rPr lang="en-US" sz="2000" noProof="0" dirty="0"/>
              <a:t> Es Un Proyecto De Investigación </a:t>
            </a:r>
            <a:r>
              <a:rPr lang="en-US" sz="2000" noProof="0" dirty="0" err="1"/>
              <a:t>Cientifica</a:t>
            </a:r>
            <a:r>
              <a:rPr lang="en-US" sz="2000" noProof="0" dirty="0"/>
              <a:t> Y </a:t>
            </a:r>
            <a:r>
              <a:rPr lang="en-US" sz="2000" noProof="0" dirty="0" err="1"/>
              <a:t>Tecnólogica</a:t>
            </a:r>
            <a:r>
              <a:rPr lang="en-US" sz="2000" noProof="0" dirty="0"/>
              <a:t>? | Colciencias'. </a:t>
            </a:r>
            <a:r>
              <a:rPr lang="en-US" sz="2000" noProof="0" dirty="0" err="1"/>
              <a:t>N.p.</a:t>
            </a:r>
            <a:r>
              <a:rPr lang="en-US" sz="2000" noProof="0" dirty="0"/>
              <a:t>, 2015. Web. 22 Oct. 2015. </a:t>
            </a:r>
          </a:p>
        </p:txBody>
      </p:sp>
    </p:spTree>
    <p:extLst>
      <p:ext uri="{BB962C8B-B14F-4D97-AF65-F5344CB8AC3E}">
        <p14:creationId xmlns:p14="http://schemas.microsoft.com/office/powerpoint/2010/main" val="2286336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3868151" y="553614"/>
            <a:ext cx="4455696" cy="769187"/>
          </a:xfrm>
        </p:spPr>
        <p:txBody>
          <a:bodyPr>
            <a:noAutofit/>
          </a:bodyPr>
          <a:lstStyle/>
          <a:p>
            <a:pPr algn="ctr"/>
            <a:r>
              <a:rPr lang="en-US" sz="4000" b="1" noProof="0" dirty="0"/>
              <a:t>Editor and Presenter</a:t>
            </a:r>
          </a:p>
        </p:txBody>
      </p:sp>
      <p:sp>
        <p:nvSpPr>
          <p:cNvPr id="4" name="Google Shape;593;p50">
            <a:extLst>
              <a:ext uri="{FF2B5EF4-FFF2-40B4-BE49-F238E27FC236}">
                <a16:creationId xmlns:a16="http://schemas.microsoft.com/office/drawing/2014/main" id="{95C9090F-4B4C-4416-A818-F4568B054341}"/>
              </a:ext>
            </a:extLst>
          </p:cNvPr>
          <p:cNvSpPr txBox="1"/>
          <p:nvPr/>
        </p:nvSpPr>
        <p:spPr>
          <a:xfrm>
            <a:off x="2411441" y="1540945"/>
            <a:ext cx="7369118" cy="47387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noProof="0" dirty="0">
                <a:solidFill>
                  <a:schemeClr val="dk1"/>
                </a:solidFill>
                <a:ea typeface="Calibri"/>
                <a:cs typeface="Arial" panose="020B0604020202020204" pitchFamily="34" charset="0"/>
                <a:sym typeface="Calibri"/>
              </a:rPr>
              <a:t>Contact:</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dirty="0">
                <a:solidFill>
                  <a:schemeClr val="dk1"/>
                </a:solidFill>
                <a:ea typeface="Calibri"/>
                <a:cs typeface="Arial" panose="020B0604020202020204" pitchFamily="34" charset="0"/>
                <a:sym typeface="Calibri"/>
              </a:rPr>
              <a:t>PhD.</a:t>
            </a:r>
            <a:r>
              <a:rPr lang="en-US" sz="2400" noProof="0" dirty="0">
                <a:solidFill>
                  <a:schemeClr val="dk1"/>
                </a:solidFill>
                <a:ea typeface="Calibri"/>
                <a:cs typeface="Arial" panose="020B0604020202020204" pitchFamily="34" charset="0"/>
                <a:sym typeface="Calibri"/>
              </a:rPr>
              <a:t> Jimmy Alexander Cortés Osorio</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Cellphone:  3116212647</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http://www.utp.edu.co</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jacoper@utp.edu.co</a:t>
            </a:r>
            <a:endParaRPr lang="en-US" sz="2400" noProof="0" dirty="0"/>
          </a:p>
          <a:p>
            <a:pPr marL="342900" marR="0" lvl="0" indent="-228600" algn="l" rtl="0">
              <a:spcBef>
                <a:spcPts val="360"/>
              </a:spcBef>
              <a:spcAft>
                <a:spcPts val="0"/>
              </a:spcAft>
              <a:buClr>
                <a:schemeClr val="dk1"/>
              </a:buClr>
              <a:buSzPts val="1800"/>
              <a:buFont typeface="Arial"/>
              <a:buNone/>
            </a:pPr>
            <a:endParaRPr lang="en-US" sz="2400" noProof="0" dirty="0">
              <a:solidFill>
                <a:schemeClr val="dk1"/>
              </a:solidFill>
              <a:ea typeface="Calibri"/>
              <a:cs typeface="Arial" panose="020B0604020202020204" pitchFamily="34" charset="0"/>
              <a:sym typeface="Calibri"/>
            </a:endParaRPr>
          </a:p>
          <a:p>
            <a:pPr marL="0" marR="0" lvl="0" indent="0" algn="l" rtl="0">
              <a:spcBef>
                <a:spcPts val="360"/>
              </a:spcBef>
              <a:spcAft>
                <a:spcPts val="0"/>
              </a:spcAft>
              <a:buNone/>
            </a:pPr>
            <a:r>
              <a:rPr lang="en-US" sz="2400" b="1" noProof="0" dirty="0">
                <a:solidFill>
                  <a:schemeClr val="dk1"/>
                </a:solidFill>
                <a:ea typeface="Calibri"/>
                <a:cs typeface="Arial" panose="020B0604020202020204" pitchFamily="34" charset="0"/>
                <a:sym typeface="Calibri"/>
              </a:rPr>
              <a:t>Address: </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Universidad Tecnológica de Pereira</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Carrera 27 # 10-02 </a:t>
            </a:r>
            <a:r>
              <a:rPr lang="en-US" sz="2400" noProof="0" dirty="0" err="1">
                <a:solidFill>
                  <a:schemeClr val="dk1"/>
                </a:solidFill>
                <a:ea typeface="Calibri"/>
                <a:cs typeface="Arial" panose="020B0604020202020204" pitchFamily="34" charset="0"/>
                <a:sym typeface="Calibri"/>
              </a:rPr>
              <a:t>Álamos</a:t>
            </a:r>
            <a:r>
              <a:rPr lang="en-US" sz="2400" noProof="0" dirty="0">
                <a:solidFill>
                  <a:schemeClr val="dk1"/>
                </a:solidFill>
                <a:ea typeface="Calibri"/>
                <a:cs typeface="Arial" panose="020B0604020202020204" pitchFamily="34" charset="0"/>
                <a:sym typeface="Calibri"/>
              </a:rPr>
              <a:t>, Pereira, Colombia</a:t>
            </a:r>
            <a:endParaRPr lang="en-US" sz="2400" noProof="0" dirty="0"/>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South América</a:t>
            </a:r>
          </a:p>
          <a:p>
            <a:pPr marL="342900" marR="0" lvl="0" indent="-342900" algn="l" rtl="0">
              <a:spcBef>
                <a:spcPts val="360"/>
              </a:spcBef>
              <a:spcAft>
                <a:spcPts val="0"/>
              </a:spcAft>
              <a:buClr>
                <a:schemeClr val="dk1"/>
              </a:buClr>
              <a:buSzPts val="1800"/>
              <a:buFont typeface="Arial"/>
              <a:buChar char="•"/>
            </a:pPr>
            <a:r>
              <a:rPr lang="en-US" sz="2400" noProof="0" dirty="0">
                <a:solidFill>
                  <a:schemeClr val="dk1"/>
                </a:solidFill>
                <a:ea typeface="Calibri"/>
                <a:cs typeface="Arial" panose="020B0604020202020204" pitchFamily="34" charset="0"/>
                <a:sym typeface="Calibri"/>
              </a:rPr>
              <a:t>Zip code: 660003</a:t>
            </a:r>
            <a:endParaRPr lang="en-US" sz="2400" noProof="0" dirty="0"/>
          </a:p>
        </p:txBody>
      </p:sp>
    </p:spTree>
    <p:extLst>
      <p:ext uri="{BB962C8B-B14F-4D97-AF65-F5344CB8AC3E}">
        <p14:creationId xmlns:p14="http://schemas.microsoft.com/office/powerpoint/2010/main" val="65158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979490" y="888872"/>
            <a:ext cx="2233020" cy="661503"/>
          </a:xfrm>
        </p:spPr>
        <p:txBody>
          <a:bodyPr>
            <a:normAutofit fontScale="90000"/>
          </a:bodyPr>
          <a:lstStyle/>
          <a:p>
            <a:r>
              <a:rPr lang="en-US" sz="5000" b="1" noProof="0" dirty="0"/>
              <a:t>Novelty </a:t>
            </a:r>
          </a:p>
        </p:txBody>
      </p:sp>
      <p:sp>
        <p:nvSpPr>
          <p:cNvPr id="18" name="CuadroTexto 17">
            <a:extLst>
              <a:ext uri="{FF2B5EF4-FFF2-40B4-BE49-F238E27FC236}">
                <a16:creationId xmlns:a16="http://schemas.microsoft.com/office/drawing/2014/main" id="{4A5CD151-B1AD-4083-AC87-F06F5861192D}"/>
              </a:ext>
            </a:extLst>
          </p:cNvPr>
          <p:cNvSpPr txBox="1"/>
          <p:nvPr/>
        </p:nvSpPr>
        <p:spPr>
          <a:xfrm>
            <a:off x="1131377" y="1905247"/>
            <a:ext cx="10182385" cy="2308324"/>
          </a:xfrm>
          <a:prstGeom prst="rect">
            <a:avLst/>
          </a:prstGeom>
          <a:noFill/>
        </p:spPr>
        <p:txBody>
          <a:bodyPr wrap="square">
            <a:spAutoFit/>
          </a:bodyPr>
          <a:lstStyle/>
          <a:p>
            <a:pPr marL="342900" lvl="0" indent="-342900" algn="just" rtl="0">
              <a:spcBef>
                <a:spcPts val="0"/>
              </a:spcBef>
              <a:spcAft>
                <a:spcPts val="0"/>
              </a:spcAft>
              <a:buClr>
                <a:schemeClr val="dk1"/>
              </a:buClr>
              <a:buSzPts val="1680"/>
              <a:buChar char="•"/>
            </a:pPr>
            <a:r>
              <a:rPr lang="en-US" sz="2400" noProof="0" dirty="0"/>
              <a:t>“</a:t>
            </a:r>
            <a:r>
              <a:rPr lang="en-US" sz="2400" dirty="0"/>
              <a:t>R</a:t>
            </a:r>
            <a:r>
              <a:rPr lang="en-US" sz="2400" noProof="0" dirty="0" err="1"/>
              <a:t>esearch</a:t>
            </a:r>
            <a:r>
              <a:rPr lang="en-US" sz="2400" noProof="0" dirty="0"/>
              <a:t> should aim to say something new or address something already known from a fresh perspective.”</a:t>
            </a:r>
          </a:p>
          <a:p>
            <a:pPr marL="342900" lvl="0" indent="-342900" algn="just" rtl="0">
              <a:spcBef>
                <a:spcPts val="0"/>
              </a:spcBef>
              <a:spcAft>
                <a:spcPts val="0"/>
              </a:spcAft>
              <a:buClr>
                <a:schemeClr val="dk1"/>
              </a:buClr>
              <a:buSzPts val="1680"/>
              <a:buChar char="•"/>
            </a:pPr>
            <a:r>
              <a:rPr lang="en-US" sz="2400" noProof="0" dirty="0"/>
              <a:t>“A compilation can be scientifically valuable if the compiler has organically gathered and correlated opinions previously expressed by others on the same topic. Such work is only meaningful if no similar compilation already exists in that field” [1].</a:t>
            </a:r>
          </a:p>
        </p:txBody>
      </p:sp>
      <p:pic>
        <p:nvPicPr>
          <p:cNvPr id="19" name="Google Shape;145;p6" descr="http://www.apuestalo.es/wp-content/themes/sahifa/timthumb.php?src=/wp-content/uploads/2012/07/DiscussionForum.jpg&amp;h=330&amp;w=660&amp;a=c">
            <a:extLst>
              <a:ext uri="{FF2B5EF4-FFF2-40B4-BE49-F238E27FC236}">
                <a16:creationId xmlns:a16="http://schemas.microsoft.com/office/drawing/2014/main" id="{1C174C08-D201-4543-AE68-71EEB0ADB3A2}"/>
              </a:ext>
            </a:extLst>
          </p:cNvPr>
          <p:cNvPicPr preferRelativeResize="0"/>
          <p:nvPr/>
        </p:nvPicPr>
        <p:blipFill rotWithShape="1">
          <a:blip r:embed="rId3">
            <a:alphaModFix/>
          </a:blip>
          <a:srcRect/>
          <a:stretch/>
        </p:blipFill>
        <p:spPr>
          <a:xfrm>
            <a:off x="8731238" y="4783834"/>
            <a:ext cx="3111086" cy="1555543"/>
          </a:xfrm>
          <a:prstGeom prst="rect">
            <a:avLst/>
          </a:prstGeom>
          <a:noFill/>
          <a:ln>
            <a:noFill/>
          </a:ln>
        </p:spPr>
      </p:pic>
    </p:spTree>
    <p:extLst>
      <p:ext uri="{BB962C8B-B14F-4D97-AF65-F5344CB8AC3E}">
        <p14:creationId xmlns:p14="http://schemas.microsoft.com/office/powerpoint/2010/main" val="54315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868417" y="578906"/>
            <a:ext cx="2946403" cy="661503"/>
          </a:xfrm>
        </p:spPr>
        <p:txBody>
          <a:bodyPr>
            <a:normAutofit fontScale="90000"/>
          </a:bodyPr>
          <a:lstStyle/>
          <a:p>
            <a:r>
              <a:rPr lang="en-US" sz="5000" b="1" noProof="0" dirty="0"/>
              <a:t>Usefulness  </a:t>
            </a:r>
          </a:p>
        </p:txBody>
      </p:sp>
      <p:sp>
        <p:nvSpPr>
          <p:cNvPr id="18" name="CuadroTexto 17">
            <a:extLst>
              <a:ext uri="{FF2B5EF4-FFF2-40B4-BE49-F238E27FC236}">
                <a16:creationId xmlns:a16="http://schemas.microsoft.com/office/drawing/2014/main" id="{4A5CD151-B1AD-4083-AC87-F06F5861192D}"/>
              </a:ext>
            </a:extLst>
          </p:cNvPr>
          <p:cNvSpPr txBox="1"/>
          <p:nvPr/>
        </p:nvSpPr>
        <p:spPr>
          <a:xfrm>
            <a:off x="727129" y="1453247"/>
            <a:ext cx="10737741" cy="2677656"/>
          </a:xfrm>
          <a:prstGeom prst="rect">
            <a:avLst/>
          </a:prstGeom>
          <a:noFill/>
        </p:spPr>
        <p:txBody>
          <a:bodyPr wrap="square">
            <a:spAutoFit/>
          </a:bodyPr>
          <a:lstStyle/>
          <a:p>
            <a:pPr marL="342900" indent="-342900" algn="just">
              <a:buClr>
                <a:schemeClr val="dk1"/>
              </a:buClr>
              <a:buSzPts val="1440"/>
              <a:buFontTx/>
              <a:buChar char="•"/>
            </a:pPr>
            <a:r>
              <a:rPr lang="en-US" sz="2400" noProof="0" dirty="0"/>
              <a:t>“Research should serve someone, not merely in terms of practical, material, or monetary utility, but rather as knowledge essential for achieving further knowledge” [1].</a:t>
            </a:r>
          </a:p>
          <a:p>
            <a:pPr algn="just">
              <a:buClr>
                <a:schemeClr val="dk1"/>
              </a:buClr>
              <a:buSzPts val="1440"/>
            </a:pPr>
            <a:endParaRPr lang="en-US" sz="2400" noProof="0" dirty="0"/>
          </a:p>
          <a:p>
            <a:pPr marL="342900" indent="-342900" algn="just">
              <a:buClr>
                <a:schemeClr val="dk1"/>
              </a:buClr>
              <a:buSzPts val="1440"/>
              <a:buFontTx/>
              <a:buChar char="•"/>
            </a:pPr>
            <a:r>
              <a:rPr lang="en-US" sz="2400" noProof="0" dirty="0"/>
              <a:t>“Kepler’s discoveries would not have been possible without conic sections. Kepler’s contemporaries, such as Descartes and Pascal, gradually abandoned the study of geometry, arguing that it was COMPLETELY USELESS” [1].“</a:t>
            </a:r>
            <a:endParaRPr lang="en-US" sz="4000" noProof="0" dirty="0"/>
          </a:p>
        </p:txBody>
      </p:sp>
      <p:pic>
        <p:nvPicPr>
          <p:cNvPr id="5" name="Google Shape;153;p7" descr="http://direccionameta.com/wp-content/uploads/2014/07/POST5-DESTACADA.png">
            <a:extLst>
              <a:ext uri="{FF2B5EF4-FFF2-40B4-BE49-F238E27FC236}">
                <a16:creationId xmlns:a16="http://schemas.microsoft.com/office/drawing/2014/main" id="{343F6A91-7A11-4329-BD1D-0137B1B4AB67}"/>
              </a:ext>
            </a:extLst>
          </p:cNvPr>
          <p:cNvPicPr preferRelativeResize="0"/>
          <p:nvPr/>
        </p:nvPicPr>
        <p:blipFill rotWithShape="1">
          <a:blip r:embed="rId3">
            <a:alphaModFix/>
          </a:blip>
          <a:srcRect/>
          <a:stretch/>
        </p:blipFill>
        <p:spPr>
          <a:xfrm>
            <a:off x="9869087" y="4618930"/>
            <a:ext cx="1938788" cy="1758758"/>
          </a:xfrm>
          <a:prstGeom prst="rect">
            <a:avLst/>
          </a:prstGeom>
          <a:noFill/>
          <a:ln>
            <a:noFill/>
          </a:ln>
        </p:spPr>
      </p:pic>
    </p:spTree>
    <p:extLst>
      <p:ext uri="{BB962C8B-B14F-4D97-AF65-F5344CB8AC3E}">
        <p14:creationId xmlns:p14="http://schemas.microsoft.com/office/powerpoint/2010/main" val="116327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035699" y="791744"/>
            <a:ext cx="4120599" cy="661503"/>
          </a:xfrm>
        </p:spPr>
        <p:txBody>
          <a:bodyPr>
            <a:normAutofit fontScale="90000"/>
          </a:bodyPr>
          <a:lstStyle/>
          <a:p>
            <a:r>
              <a:rPr lang="en-US" sz="5000" b="1" noProof="0" dirty="0"/>
              <a:t>Reproducibility</a:t>
            </a:r>
          </a:p>
        </p:txBody>
      </p:sp>
      <p:sp>
        <p:nvSpPr>
          <p:cNvPr id="18" name="CuadroTexto 17">
            <a:extLst>
              <a:ext uri="{FF2B5EF4-FFF2-40B4-BE49-F238E27FC236}">
                <a16:creationId xmlns:a16="http://schemas.microsoft.com/office/drawing/2014/main" id="{4A5CD151-B1AD-4083-AC87-F06F5861192D}"/>
              </a:ext>
            </a:extLst>
          </p:cNvPr>
          <p:cNvSpPr txBox="1"/>
          <p:nvPr/>
        </p:nvSpPr>
        <p:spPr>
          <a:xfrm>
            <a:off x="810430" y="1759074"/>
            <a:ext cx="10571135" cy="1569660"/>
          </a:xfrm>
          <a:prstGeom prst="rect">
            <a:avLst/>
          </a:prstGeom>
          <a:noFill/>
        </p:spPr>
        <p:txBody>
          <a:bodyPr wrap="square">
            <a:spAutoFit/>
          </a:bodyPr>
          <a:lstStyle/>
          <a:p>
            <a:pPr marL="342900" lvl="0" indent="-342900" algn="just" rtl="0">
              <a:spcBef>
                <a:spcPts val="0"/>
              </a:spcBef>
              <a:spcAft>
                <a:spcPts val="0"/>
              </a:spcAft>
              <a:buClr>
                <a:schemeClr val="dk1"/>
              </a:buClr>
              <a:buSzPts val="1680"/>
              <a:buChar char="•"/>
            </a:pPr>
            <a:r>
              <a:rPr lang="en-US" sz="2400" noProof="0" dirty="0"/>
              <a:t>“Any other researcher should be able to replicate a given study, whether to arrive at the same results or to identify shortcomings that need to be overcome” [1].</a:t>
            </a:r>
          </a:p>
          <a:p>
            <a:pPr marL="342900" lvl="0" indent="-342900" algn="just" rtl="0">
              <a:spcBef>
                <a:spcPts val="0"/>
              </a:spcBef>
              <a:spcAft>
                <a:spcPts val="0"/>
              </a:spcAft>
              <a:buClr>
                <a:schemeClr val="dk1"/>
              </a:buClr>
              <a:buSzPts val="1680"/>
              <a:buChar char="•"/>
            </a:pPr>
            <a:r>
              <a:rPr lang="en-US" sz="2400" noProof="0" dirty="0"/>
              <a:t>“In experimental research, this requirement is met by describing experiments in detail, enabling others to replicate them” [1].</a:t>
            </a:r>
            <a:endParaRPr lang="en-US" sz="4000" noProof="0" dirty="0"/>
          </a:p>
        </p:txBody>
      </p:sp>
      <p:pic>
        <p:nvPicPr>
          <p:cNvPr id="6" name="Google Shape;161;p8" descr="http://carlasotomlm.com/wp-content/uploads/2014/02/Foto4.jpg">
            <a:extLst>
              <a:ext uri="{FF2B5EF4-FFF2-40B4-BE49-F238E27FC236}">
                <a16:creationId xmlns:a16="http://schemas.microsoft.com/office/drawing/2014/main" id="{BAF86174-6C83-4192-8F3C-46EEEE9F2986}"/>
              </a:ext>
            </a:extLst>
          </p:cNvPr>
          <p:cNvPicPr preferRelativeResize="0"/>
          <p:nvPr/>
        </p:nvPicPr>
        <p:blipFill rotWithShape="1">
          <a:blip r:embed="rId3">
            <a:alphaModFix/>
          </a:blip>
          <a:srcRect/>
          <a:stretch/>
        </p:blipFill>
        <p:spPr>
          <a:xfrm>
            <a:off x="9775894" y="4590618"/>
            <a:ext cx="1688976" cy="1688976"/>
          </a:xfrm>
          <a:prstGeom prst="rect">
            <a:avLst/>
          </a:prstGeom>
          <a:noFill/>
          <a:ln>
            <a:noFill/>
          </a:ln>
        </p:spPr>
      </p:pic>
    </p:spTree>
    <p:extLst>
      <p:ext uri="{BB962C8B-B14F-4D97-AF65-F5344CB8AC3E}">
        <p14:creationId xmlns:p14="http://schemas.microsoft.com/office/powerpoint/2010/main" val="202926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oogle Shape;167;p9">
            <a:extLst>
              <a:ext uri="{FF2B5EF4-FFF2-40B4-BE49-F238E27FC236}">
                <a16:creationId xmlns:a16="http://schemas.microsoft.com/office/drawing/2014/main" id="{8FFA242E-3E5D-4BFA-8C45-C7EB0115AE49}"/>
              </a:ext>
            </a:extLst>
          </p:cNvPr>
          <p:cNvPicPr preferRelativeResize="0"/>
          <p:nvPr/>
        </p:nvPicPr>
        <p:blipFill rotWithShape="1">
          <a:blip r:embed="rId3">
            <a:alphaModFix/>
          </a:blip>
          <a:srcRect/>
          <a:stretch/>
        </p:blipFill>
        <p:spPr>
          <a:xfrm>
            <a:off x="11290041" y="5476655"/>
            <a:ext cx="901959" cy="963927"/>
          </a:xfrm>
          <a:prstGeom prst="rect">
            <a:avLst/>
          </a:prstGeom>
          <a:noFill/>
          <a:ln>
            <a:noFill/>
          </a:ln>
        </p:spPr>
      </p:pic>
      <p:sp>
        <p:nvSpPr>
          <p:cNvPr id="16" name="Título 1">
            <a:extLst>
              <a:ext uri="{FF2B5EF4-FFF2-40B4-BE49-F238E27FC236}">
                <a16:creationId xmlns:a16="http://schemas.microsoft.com/office/drawing/2014/main" id="{FA482F33-D452-4F59-90FC-A16DE77F1C52}"/>
              </a:ext>
            </a:extLst>
          </p:cNvPr>
          <p:cNvSpPr>
            <a:spLocks noGrp="1"/>
          </p:cNvSpPr>
          <p:nvPr>
            <p:ph type="title"/>
          </p:nvPr>
        </p:nvSpPr>
        <p:spPr>
          <a:xfrm>
            <a:off x="4180989" y="428302"/>
            <a:ext cx="2861047" cy="661503"/>
          </a:xfrm>
        </p:spPr>
        <p:txBody>
          <a:bodyPr>
            <a:normAutofit fontScale="90000"/>
          </a:bodyPr>
          <a:lstStyle/>
          <a:p>
            <a:r>
              <a:rPr lang="en-US" sz="5000" b="1" noProof="0" dirty="0"/>
              <a:t>Falsifiability   </a:t>
            </a:r>
          </a:p>
        </p:txBody>
      </p:sp>
      <p:sp>
        <p:nvSpPr>
          <p:cNvPr id="18" name="CuadroTexto 17">
            <a:extLst>
              <a:ext uri="{FF2B5EF4-FFF2-40B4-BE49-F238E27FC236}">
                <a16:creationId xmlns:a16="http://schemas.microsoft.com/office/drawing/2014/main" id="{4A5CD151-B1AD-4083-AC87-F06F5861192D}"/>
              </a:ext>
            </a:extLst>
          </p:cNvPr>
          <p:cNvSpPr txBox="1"/>
          <p:nvPr/>
        </p:nvSpPr>
        <p:spPr>
          <a:xfrm>
            <a:off x="214489" y="1371807"/>
            <a:ext cx="10823625" cy="3970318"/>
          </a:xfrm>
          <a:prstGeom prst="rect">
            <a:avLst/>
          </a:prstGeom>
          <a:noFill/>
        </p:spPr>
        <p:txBody>
          <a:bodyPr wrap="square">
            <a:spAutoFit/>
          </a:bodyPr>
          <a:lstStyle/>
          <a:p>
            <a:r>
              <a:rPr lang="en-US" b="1" dirty="0"/>
              <a:t>Definition of Falsifiability:</a:t>
            </a:r>
            <a:r>
              <a:rPr lang="en-US" dirty="0"/>
              <a:t> A scientific statement must be capable of being subjected to empirical testing to determine whether it is true or false.</a:t>
            </a:r>
          </a:p>
          <a:p>
            <a:r>
              <a:rPr lang="en-US" b="1" dirty="0"/>
              <a:t>Importance of Falsifiability:</a:t>
            </a:r>
            <a:r>
              <a:rPr lang="en-US" dirty="0"/>
              <a:t> Falsifiability is a criterion that allows distinguishing between science and non-science. A statement that cannot be refuted through experimentation is not scientific.</a:t>
            </a:r>
          </a:p>
          <a:p>
            <a:r>
              <a:rPr lang="en-US" b="1" dirty="0"/>
              <a:t>Example of Falsifiability:</a:t>
            </a:r>
            <a:br>
              <a:rPr lang="en-US" dirty="0"/>
            </a:br>
            <a:r>
              <a:rPr lang="en-US" dirty="0"/>
              <a:t>Generalization: "All swans are white."</a:t>
            </a:r>
            <a:br>
              <a:rPr lang="en-US" dirty="0"/>
            </a:br>
            <a:r>
              <a:rPr lang="en-US" dirty="0"/>
              <a:t>Falsification: Look for a swan that is not white.</a:t>
            </a:r>
          </a:p>
          <a:p>
            <a:r>
              <a:rPr lang="en-US" b="1" dirty="0"/>
              <a:t>The Falsification Process:</a:t>
            </a:r>
            <a:r>
              <a:rPr lang="en-US" dirty="0"/>
              <a:t> If we find just one swan of another color, the generalization is refuted.</a:t>
            </a:r>
            <a:br>
              <a:rPr lang="en-US" dirty="0"/>
            </a:br>
            <a:r>
              <a:rPr lang="en-US" dirty="0"/>
              <a:t>We do not need to verify that all swans are white; only one counterexample is necessary to invalidate the statement.</a:t>
            </a:r>
          </a:p>
          <a:p>
            <a:r>
              <a:rPr lang="en-US" b="1" dirty="0"/>
              <a:t>Establishing a Scientific Law:</a:t>
            </a:r>
            <a:r>
              <a:rPr lang="en-US" dirty="0"/>
              <a:t> If a statement withstands multiple and varied attempts at refutation without being falsified, it may eventually be considered a scientific law.</a:t>
            </a:r>
          </a:p>
          <a:p>
            <a:r>
              <a:rPr lang="en-US" b="1" dirty="0"/>
              <a:t>Critical Thinking:</a:t>
            </a:r>
            <a:r>
              <a:rPr lang="en-US" dirty="0"/>
              <a:t> Falsifiability encourages critical thinking and ongoing research, preventing the blind acceptance of statements.</a:t>
            </a:r>
          </a:p>
        </p:txBody>
      </p:sp>
    </p:spTree>
    <p:extLst>
      <p:ext uri="{BB962C8B-B14F-4D97-AF65-F5344CB8AC3E}">
        <p14:creationId xmlns:p14="http://schemas.microsoft.com/office/powerpoint/2010/main" val="26193416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3542</Words>
  <Application>Microsoft Office PowerPoint</Application>
  <PresentationFormat>Panorámica</PresentationFormat>
  <Paragraphs>339</Paragraphs>
  <Slides>54</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54</vt:i4>
      </vt:variant>
    </vt:vector>
  </HeadingPairs>
  <TitlesOfParts>
    <vt:vector size="60" baseType="lpstr">
      <vt:lpstr>Arial</vt:lpstr>
      <vt:lpstr>Calibri</vt:lpstr>
      <vt:lpstr>Calibri Light</vt:lpstr>
      <vt:lpstr>Wingdings</vt:lpstr>
      <vt:lpstr>Tema de Office</vt:lpstr>
      <vt:lpstr>1_Tema de Office</vt:lpstr>
      <vt:lpstr>Quick Guide to Scientific Publishing </vt:lpstr>
      <vt:lpstr>Presentación de PowerPoint</vt:lpstr>
      <vt:lpstr>Scientific Research</vt:lpstr>
      <vt:lpstr>Specificity</vt:lpstr>
      <vt:lpstr>Objectivity  </vt:lpstr>
      <vt:lpstr>Novelty </vt:lpstr>
      <vt:lpstr>Usefulness  </vt:lpstr>
      <vt:lpstr>Reproducibility</vt:lpstr>
      <vt:lpstr>Falsifiability   </vt:lpstr>
      <vt:lpstr>Personal reasons for publishing</vt:lpstr>
      <vt:lpstr>Scientific Reasons for Publishing Research</vt:lpstr>
      <vt:lpstr>You must be prepared!</vt:lpstr>
      <vt:lpstr>Peer Review (Dark Humor)</vt:lpstr>
      <vt:lpstr>Publication Diagram</vt:lpstr>
      <vt:lpstr>Peer Review (Dark Humor)</vt:lpstr>
      <vt:lpstr>Before writing the article</vt:lpstr>
      <vt:lpstr>Questions to answer</vt:lpstr>
      <vt:lpstr>Literature Review</vt:lpstr>
      <vt:lpstr>The public</vt:lpstr>
      <vt:lpstr>Journal Selection</vt:lpstr>
      <vt:lpstr>IMRaD Format (IMRyD in Spanish)</vt:lpstr>
      <vt:lpstr>Sections of the article (presentation)</vt:lpstr>
      <vt:lpstr>Sections of the article (Main body - mandatory)</vt:lpstr>
      <vt:lpstr>Sections of the article (Ending)</vt:lpstr>
      <vt:lpstr>Recommended Writing Order</vt:lpstr>
      <vt:lpstr>Methodology – general recommendations  </vt:lpstr>
      <vt:lpstr>Methodology – elements to be included </vt:lpstr>
      <vt:lpstr>Methodology – Possible Sections</vt:lpstr>
      <vt:lpstr>Results </vt:lpstr>
      <vt:lpstr>Presentación de PowerPoint</vt:lpstr>
      <vt:lpstr>Discussion</vt:lpstr>
      <vt:lpstr>Presentación de PowerPoint</vt:lpstr>
      <vt:lpstr>Conclusions  </vt:lpstr>
      <vt:lpstr>Presentación de PowerPoint</vt:lpstr>
      <vt:lpstr>Title   </vt:lpstr>
      <vt:lpstr>Indicative Title  </vt:lpstr>
      <vt:lpstr>Informative Tile  </vt:lpstr>
      <vt:lpstr>Abstract  </vt:lpstr>
      <vt:lpstr>Abstract  </vt:lpstr>
      <vt:lpstr>Keywords – index terms  </vt:lpstr>
      <vt:lpstr>Key words</vt:lpstr>
      <vt:lpstr>Introduction</vt:lpstr>
      <vt:lpstr>Acknowledgements </vt:lpstr>
      <vt:lpstr>References </vt:lpstr>
      <vt:lpstr>References and Bibliography (General Recommendations):</vt:lpstr>
      <vt:lpstr>References and Bibliography (Formats):</vt:lpstr>
      <vt:lpstr>APA</vt:lpstr>
      <vt:lpstr>IEEE</vt:lpstr>
      <vt:lpstr>Online Citation Tools- APA</vt:lpstr>
      <vt:lpstr>Online Citation Tools- - IEEE</vt:lpstr>
      <vt:lpstr>Conclusions of the present work</vt:lpstr>
      <vt:lpstr>Questions to Answer</vt:lpstr>
      <vt:lpstr>References</vt:lpstr>
      <vt:lpstr>Editor and Presenter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Franco Galeano</dc:creator>
  <cp:lastModifiedBy>Jonathan Ñañez Arcila</cp:lastModifiedBy>
  <cp:revision>57</cp:revision>
  <dcterms:created xsi:type="dcterms:W3CDTF">2023-03-29T16:34:58Z</dcterms:created>
  <dcterms:modified xsi:type="dcterms:W3CDTF">2025-03-06T01:45:18Z</dcterms:modified>
</cp:coreProperties>
</file>